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370" r:id="rId3"/>
    <p:sldId id="257" r:id="rId4"/>
    <p:sldId id="320" r:id="rId5"/>
    <p:sldId id="372" r:id="rId6"/>
    <p:sldId id="374" r:id="rId7"/>
    <p:sldId id="375" r:id="rId8"/>
    <p:sldId id="382" r:id="rId9"/>
    <p:sldId id="376" r:id="rId10"/>
    <p:sldId id="368" r:id="rId11"/>
    <p:sldId id="380" r:id="rId12"/>
    <p:sldId id="345" r:id="rId13"/>
    <p:sldId id="369" r:id="rId14"/>
    <p:sldId id="329" r:id="rId15"/>
    <p:sldId id="321" r:id="rId16"/>
    <p:sldId id="367" r:id="rId17"/>
    <p:sldId id="264" r:id="rId18"/>
    <p:sldId id="266" r:id="rId19"/>
    <p:sldId id="267" r:id="rId20"/>
    <p:sldId id="268" r:id="rId21"/>
    <p:sldId id="269" r:id="rId22"/>
    <p:sldId id="290" r:id="rId23"/>
    <p:sldId id="279" r:id="rId24"/>
    <p:sldId id="280" r:id="rId25"/>
    <p:sldId id="319" r:id="rId26"/>
    <p:sldId id="281" r:id="rId27"/>
    <p:sldId id="288" r:id="rId28"/>
    <p:sldId id="289" r:id="rId29"/>
    <p:sldId id="282" r:id="rId30"/>
    <p:sldId id="283" r:id="rId31"/>
    <p:sldId id="284" r:id="rId32"/>
    <p:sldId id="292" r:id="rId33"/>
    <p:sldId id="296" r:id="rId34"/>
    <p:sldId id="277" r:id="rId35"/>
    <p:sldId id="278" r:id="rId36"/>
    <p:sldId id="287" r:id="rId37"/>
    <p:sldId id="274" r:id="rId38"/>
    <p:sldId id="291" r:id="rId39"/>
    <p:sldId id="293" r:id="rId40"/>
    <p:sldId id="295" r:id="rId41"/>
    <p:sldId id="294" r:id="rId42"/>
    <p:sldId id="297" r:id="rId43"/>
    <p:sldId id="298" r:id="rId44"/>
    <p:sldId id="300" r:id="rId45"/>
    <p:sldId id="301" r:id="rId46"/>
    <p:sldId id="302" r:id="rId47"/>
    <p:sldId id="311" r:id="rId48"/>
    <p:sldId id="276" r:id="rId49"/>
    <p:sldId id="312" r:id="rId50"/>
    <p:sldId id="313" r:id="rId51"/>
    <p:sldId id="259" r:id="rId52"/>
    <p:sldId id="261" r:id="rId53"/>
    <p:sldId id="265" r:id="rId54"/>
    <p:sldId id="263" r:id="rId55"/>
    <p:sldId id="314" r:id="rId56"/>
    <p:sldId id="315" r:id="rId57"/>
    <p:sldId id="316" r:id="rId58"/>
    <p:sldId id="317" r:id="rId59"/>
    <p:sldId id="318" r:id="rId60"/>
    <p:sldId id="381" r:id="rId61"/>
    <p:sldId id="377" r:id="rId62"/>
    <p:sldId id="378" r:id="rId63"/>
    <p:sldId id="285" r:id="rId64"/>
    <p:sldId id="379" r:id="rId6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6D4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90"/>
    <p:restoredTop sz="94674"/>
  </p:normalViewPr>
  <p:slideViewPr>
    <p:cSldViewPr snapToGrid="0" snapToObjects="1">
      <p:cViewPr varScale="1">
        <p:scale>
          <a:sx n="116" d="100"/>
          <a:sy n="116" d="100"/>
        </p:scale>
        <p:origin x="224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2E96B-AAEE-B744-B750-29420C077C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CF4EA5-6AD0-3B4A-A923-40A3D24017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D3DB7E-159F-A94E-A6B0-287E392AFE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030521-5314-384B-AA0D-FCAE9C8F66B2}" type="datetimeFigureOut">
              <a:rPr lang="en-US" smtClean="0"/>
              <a:t>3/28/21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777AEE-1FCC-C948-8FE3-AD7D783922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AB84BE-8ED4-9342-8507-F1AD790DE5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78934-80FA-BC46-96A2-C877848134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763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960222-C74B-1241-8D9A-B483A9F83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F03483-5A04-3941-BDEC-250677CF79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B55769-9525-5B4C-AB4A-8D2D766E0B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030521-5314-384B-AA0D-FCAE9C8F66B2}" type="datetimeFigureOut">
              <a:rPr lang="en-US" smtClean="0"/>
              <a:t>3/28/21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C81B05-6476-624D-BB41-340E04BD7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0F2B85-C60F-8844-859A-D6FE37288D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78934-80FA-BC46-96A2-C877848134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1977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E88CF97-77D3-2D46-BC7F-2B901700DC6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DE91A6E-DE0A-5949-8F7E-EB053273EB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0BE49B-62D9-CD47-A4C4-6B9913BBCE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030521-5314-384B-AA0D-FCAE9C8F66B2}" type="datetimeFigureOut">
              <a:rPr lang="en-US" smtClean="0"/>
              <a:t>3/28/21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7AC376-B0F3-DF44-BDB4-695F2CDEA4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E246F5-DBC1-E84F-BF95-9749592F3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78934-80FA-BC46-96A2-C877848134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9417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2F2EEB-270F-9A41-B57D-1E00EF5AED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49FA43-55A5-8747-9706-600C6ABD42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51BC0C-EB23-954B-BB6A-07E1FFFDFA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030521-5314-384B-AA0D-FCAE9C8F66B2}" type="datetimeFigureOut">
              <a:rPr lang="en-US" smtClean="0"/>
              <a:t>3/28/21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BE5ABA-A3BF-0240-8E55-188DAF2CCA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415667-1CC4-7B44-9DCF-7A9FE0F41E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78934-80FA-BC46-96A2-C877848134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24712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954639-0008-D04E-B651-74F2B76E2E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8A082B-AEB0-2A4D-B88D-3269B582BE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8A4BCB-1C3B-F340-943A-9BC0AA5027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030521-5314-384B-AA0D-FCAE9C8F66B2}" type="datetimeFigureOut">
              <a:rPr lang="en-US" smtClean="0"/>
              <a:t>3/28/21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AD7A57-7319-DD4E-B039-73BA02DB90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2B42A7-6BF5-9640-BCD1-B0D394083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78934-80FA-BC46-96A2-C877848134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4088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AA64F8-D858-174D-B2FB-EFDEB4B76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A71E9F-586F-6C49-B277-E55D4F2890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91B04F-CD29-AD49-9881-FBD9C5A6BC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24BE9C-7C76-A14F-B5D7-298BE813D7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030521-5314-384B-AA0D-FCAE9C8F66B2}" type="datetimeFigureOut">
              <a:rPr lang="en-US" smtClean="0"/>
              <a:t>3/28/21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02D6AD-ECC1-2F44-80F8-FF6A95722B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38E4ED-4B47-8442-BB97-C0DD8FA375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78934-80FA-BC46-96A2-C877848134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0310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EE579D-BBC0-8441-867B-2F5EB6F3C5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A475F7-9638-6E4C-92EC-AFA06E2BD5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012384-4CB0-FF47-90EB-4701B758AA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58C5EC-CE5F-2F49-86B2-FDEF90DCEF0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C0079DA-B485-8941-85FE-CFE6AE32EB7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F5C1477-851E-DB4D-BE8F-FAEEC84B70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030521-5314-384B-AA0D-FCAE9C8F66B2}" type="datetimeFigureOut">
              <a:rPr lang="en-US" smtClean="0"/>
              <a:t>3/28/21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E309075-B404-1246-B8AB-C1E7B726A8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36D1532-AA4C-BF45-B090-5519F5DD2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78934-80FA-BC46-96A2-C877848134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3588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71E55-F77F-664C-8FF4-5CCACE7450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1CD8AA-7211-4846-B730-8C836E7FE8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030521-5314-384B-AA0D-FCAE9C8F66B2}" type="datetimeFigureOut">
              <a:rPr lang="en-US" smtClean="0"/>
              <a:t>3/28/21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55E279-2993-984A-AFFD-E5C4618B46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2C7441-418E-5B4C-A86F-7A0F60B726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78934-80FA-BC46-96A2-C877848134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2496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98AFA12-2C2C-CD45-A55C-880790B1D7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030521-5314-384B-AA0D-FCAE9C8F66B2}" type="datetimeFigureOut">
              <a:rPr lang="en-US" smtClean="0"/>
              <a:t>3/28/21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4FCD994-04F7-9141-B6F6-101B421072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063EF7-953F-5C41-8B6E-6403F9E36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78934-80FA-BC46-96A2-C877848134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2462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4AB9B6-7B16-3C46-9005-73BD439185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8DE058-E942-994D-AE52-2D5A989B5E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27DAEC-A17F-3148-8610-346F6334A2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DB4D71-DC1E-F74D-9A6B-C12B4A810C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030521-5314-384B-AA0D-FCAE9C8F66B2}" type="datetimeFigureOut">
              <a:rPr lang="en-US" smtClean="0"/>
              <a:t>3/28/21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55B530-6A94-9C44-A77E-7B136F0BBD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22831E-BCD7-A846-8036-4177F571A4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78934-80FA-BC46-96A2-C877848134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949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E615F-4AA5-8F42-AE30-E8971F9F9E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76CBCED-05FB-C94B-A66A-F396801CC2C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CF31AB-2F3A-C042-9814-7476D007DB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862802-42EA-CE4A-B893-4B90ABBBA8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030521-5314-384B-AA0D-FCAE9C8F66B2}" type="datetimeFigureOut">
              <a:rPr lang="en-US" smtClean="0"/>
              <a:t>3/28/21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228D4E-0087-D74F-86CB-30257369FC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7D1B49-87A3-2A4B-8B00-F456FE1C57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78934-80FA-BC46-96A2-C877848134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0562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7D7F2B-1A97-5544-82D0-25D96C110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8C683B-06F3-3945-932E-B08FAD29A1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2DA008-F4FD-574A-BE8B-181BE63B39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030521-5314-384B-AA0D-FCAE9C8F66B2}" type="datetimeFigureOut">
              <a:rPr lang="en-US" smtClean="0"/>
              <a:t>3/28/21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B44E30-9B01-9F4C-BD8F-BA07C46F68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2B845B-6F26-4F44-9479-FB70FF153A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978934-80FA-BC46-96A2-C877848134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1897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jetbrains.com/community/education/#students" TargetMode="Externa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DA0C1E4-EC42-AC43-8798-57A3089AF8C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4000"/>
          </a:blip>
          <a:stretch>
            <a:fillRect/>
          </a:stretch>
        </p:blipFill>
        <p:spPr>
          <a:xfrm>
            <a:off x="-156882" y="0"/>
            <a:ext cx="12505764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A6E967C-E7E2-154F-A867-D6E6EA7528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DB Connectivity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F35A9C-65F0-E74D-A6F2-0F21A4FBA21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Garamond" panose="02020404030301010803" pitchFamily="18" charset="0"/>
              </a:rPr>
              <a:t>COMP / IT 420 Lecture 9</a:t>
            </a:r>
          </a:p>
          <a:p>
            <a:r>
              <a:rPr lang="en-US" sz="3200" dirty="0">
                <a:latin typeface="Garamond" panose="02020404030301010803" pitchFamily="18" charset="0"/>
              </a:rPr>
              <a:t>March 29</a:t>
            </a:r>
            <a:r>
              <a:rPr lang="en-US" sz="3200" baseline="30000" dirty="0">
                <a:latin typeface="Garamond" panose="02020404030301010803" pitchFamily="18" charset="0"/>
              </a:rPr>
              <a:t>th</a:t>
            </a:r>
            <a:r>
              <a:rPr lang="en-US" sz="3200" dirty="0">
                <a:latin typeface="Garamond" panose="02020404030301010803" pitchFamily="18" charset="0"/>
              </a:rPr>
              <a:t>, 2021</a:t>
            </a:r>
          </a:p>
        </p:txBody>
      </p:sp>
    </p:spTree>
    <p:extLst>
      <p:ext uri="{BB962C8B-B14F-4D97-AF65-F5344CB8AC3E}">
        <p14:creationId xmlns:p14="http://schemas.microsoft.com/office/powerpoint/2010/main" val="14242512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Types of Failures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09728" indent="0">
              <a:buNone/>
              <a:defRPr/>
            </a:pPr>
            <a:r>
              <a:rPr lang="en-US" altLang="en-US" b="1" kern="0" dirty="0">
                <a:latin typeface="Garamond" panose="02020404030301010803" pitchFamily="18" charset="0"/>
              </a:rPr>
              <a:t>Transaction failures</a:t>
            </a:r>
            <a:r>
              <a:rPr lang="en-US" altLang="en-US" kern="0" dirty="0">
                <a:latin typeface="Garamond" panose="02020404030301010803" pitchFamily="18" charset="0"/>
              </a:rPr>
              <a:t> are either:</a:t>
            </a:r>
          </a:p>
          <a:p>
            <a:pPr marL="109728" indent="0">
              <a:buNone/>
              <a:defRPr/>
            </a:pPr>
            <a:r>
              <a:rPr lang="en-US" altLang="en-US" b="1" kern="0" dirty="0">
                <a:latin typeface="Garamond" panose="02020404030301010803" pitchFamily="18" charset="0"/>
              </a:rPr>
              <a:t>	Logical</a:t>
            </a:r>
            <a:r>
              <a:rPr lang="en-US" altLang="en-US" kern="0" dirty="0">
                <a:latin typeface="Garamond" panose="02020404030301010803" pitchFamily="18" charset="0"/>
              </a:rPr>
              <a:t> errors within the transaction like bad or missing data, 	overflow, etc.</a:t>
            </a:r>
          </a:p>
          <a:p>
            <a:pPr marL="109728" indent="0">
              <a:buNone/>
              <a:defRPr/>
            </a:pPr>
            <a:r>
              <a:rPr lang="en-US" altLang="en-US" b="1" kern="0" dirty="0">
                <a:latin typeface="Garamond" panose="02020404030301010803" pitchFamily="18" charset="0"/>
              </a:rPr>
              <a:t>	System</a:t>
            </a:r>
            <a:r>
              <a:rPr lang="en-US" altLang="en-US" kern="0" dirty="0">
                <a:latin typeface="Garamond" panose="02020404030301010803" pitchFamily="18" charset="0"/>
              </a:rPr>
              <a:t> errors preventing transaction from continuing (like 	deadlock)</a:t>
            </a:r>
          </a:p>
          <a:p>
            <a:pPr marL="109728" indent="0">
              <a:buNone/>
              <a:defRPr/>
            </a:pPr>
            <a:r>
              <a:rPr lang="en-US" altLang="en-US" b="1" kern="0" dirty="0">
                <a:latin typeface="Garamond" panose="02020404030301010803" pitchFamily="18" charset="0"/>
              </a:rPr>
              <a:t>System crash</a:t>
            </a:r>
            <a:r>
              <a:rPr lang="en-US" altLang="en-US" kern="0" dirty="0">
                <a:latin typeface="Garamond" panose="02020404030301010803" pitchFamily="18" charset="0"/>
              </a:rPr>
              <a:t> due to a hardware malfunction that causes volatile storage loss.</a:t>
            </a:r>
          </a:p>
          <a:p>
            <a:pPr marL="109728" indent="0">
              <a:buNone/>
              <a:defRPr/>
            </a:pPr>
            <a:endParaRPr lang="en-US" altLang="en-US" b="1" kern="0" dirty="0">
              <a:latin typeface="Garamond" panose="02020404030301010803" pitchFamily="18" charset="0"/>
            </a:endParaRPr>
          </a:p>
          <a:p>
            <a:pPr marL="109728" indent="0">
              <a:buNone/>
              <a:defRPr/>
            </a:pPr>
            <a:r>
              <a:rPr lang="en-US" altLang="en-US" b="1" kern="0" dirty="0">
                <a:latin typeface="Garamond" panose="02020404030301010803" pitchFamily="18" charset="0"/>
              </a:rPr>
              <a:t>Disk failure</a:t>
            </a:r>
            <a:r>
              <a:rPr lang="en-US" altLang="en-US" kern="0" dirty="0">
                <a:latin typeface="Garamond" panose="02020404030301010803" pitchFamily="18" charset="0"/>
              </a:rPr>
              <a:t> in non-volatile storage.</a:t>
            </a:r>
            <a:endParaRPr lang="en-US" altLang="en-US" b="1" kern="0" dirty="0">
              <a:latin typeface="Garamond" panose="02020404030301010803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455407D-8D9F-4DF9-A38C-36A91EDC3B4B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3603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Recovery Concepts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109728" indent="0">
              <a:buNone/>
              <a:defRPr/>
            </a:pPr>
            <a:r>
              <a:rPr lang="en-US" altLang="en-US" b="1" kern="0" dirty="0">
                <a:latin typeface="Garamond" panose="02020404030301010803" pitchFamily="18" charset="0"/>
              </a:rPr>
              <a:t>Fail-stop assumption</a:t>
            </a:r>
            <a:r>
              <a:rPr lang="en-US" altLang="en-US" kern="0" dirty="0">
                <a:latin typeface="Garamond" panose="02020404030301010803" pitchFamily="18" charset="0"/>
              </a:rPr>
              <a:t> that failures in system and in volatile memory are recoverable</a:t>
            </a:r>
          </a:p>
          <a:p>
            <a:pPr marL="109728" indent="0">
              <a:buNone/>
              <a:defRPr/>
            </a:pPr>
            <a:endParaRPr lang="en-US" altLang="en-US" b="1" kern="0" dirty="0">
              <a:latin typeface="Garamond" panose="02020404030301010803" pitchFamily="18" charset="0"/>
            </a:endParaRPr>
          </a:p>
          <a:p>
            <a:pPr marL="109728" indent="0">
              <a:buNone/>
              <a:defRPr/>
            </a:pPr>
            <a:r>
              <a:rPr lang="en-US" altLang="en-US" b="1" kern="0" dirty="0">
                <a:latin typeface="Garamond" panose="02020404030301010803" pitchFamily="18" charset="0"/>
              </a:rPr>
              <a:t>Write-ahead-log protocol</a:t>
            </a:r>
            <a:r>
              <a:rPr lang="en-US" altLang="en-US" kern="0" dirty="0">
                <a:latin typeface="Garamond" panose="02020404030301010803" pitchFamily="18" charset="0"/>
              </a:rPr>
              <a:t> ensures that logs are written before data is updated in database.</a:t>
            </a:r>
          </a:p>
          <a:p>
            <a:pPr marL="109728" indent="0">
              <a:buNone/>
              <a:defRPr/>
            </a:pPr>
            <a:endParaRPr lang="en-US" altLang="en-US" b="1" kern="0" dirty="0">
              <a:latin typeface="Garamond" panose="02020404030301010803" pitchFamily="18" charset="0"/>
            </a:endParaRPr>
          </a:p>
          <a:p>
            <a:pPr marL="109728" indent="0">
              <a:buNone/>
              <a:defRPr/>
            </a:pPr>
            <a:r>
              <a:rPr lang="en-US" altLang="en-US" b="1" kern="0" dirty="0">
                <a:latin typeface="Garamond" panose="02020404030301010803" pitchFamily="18" charset="0"/>
              </a:rPr>
              <a:t>Redundant transaction logs</a:t>
            </a:r>
            <a:r>
              <a:rPr lang="en-US" altLang="en-US" kern="0" dirty="0">
                <a:latin typeface="Garamond" panose="02020404030301010803" pitchFamily="18" charset="0"/>
              </a:rPr>
              <a:t> keep duplicate files in different locations</a:t>
            </a:r>
          </a:p>
          <a:p>
            <a:pPr marL="109728" indent="0">
              <a:buNone/>
              <a:defRPr/>
            </a:pPr>
            <a:endParaRPr lang="en-US" altLang="en-US" b="1" kern="0" dirty="0">
              <a:latin typeface="Garamond" panose="02020404030301010803" pitchFamily="18" charset="0"/>
            </a:endParaRPr>
          </a:p>
          <a:p>
            <a:pPr marL="109728" indent="0">
              <a:buNone/>
              <a:defRPr/>
            </a:pPr>
            <a:r>
              <a:rPr lang="en-US" altLang="en-US" b="1" kern="0" dirty="0">
                <a:latin typeface="Garamond" panose="02020404030301010803" pitchFamily="18" charset="0"/>
              </a:rPr>
              <a:t>Database buffers</a:t>
            </a:r>
            <a:r>
              <a:rPr lang="en-US" altLang="en-US" kern="0" dirty="0">
                <a:latin typeface="Garamond" panose="02020404030301010803" pitchFamily="18" charset="0"/>
              </a:rPr>
              <a:t> provide temporary storage for faster updating followed by commits of large segments of memory</a:t>
            </a:r>
          </a:p>
          <a:p>
            <a:pPr marL="109728" indent="0">
              <a:buNone/>
              <a:defRPr/>
            </a:pPr>
            <a:endParaRPr lang="en-US" altLang="en-US" kern="0" dirty="0">
              <a:latin typeface="Garamond" panose="02020404030301010803" pitchFamily="18" charset="0"/>
            </a:endParaRPr>
          </a:p>
          <a:p>
            <a:pPr marL="109728" indent="0">
              <a:buNone/>
              <a:defRPr/>
            </a:pPr>
            <a:r>
              <a:rPr lang="en-US" altLang="en-US" b="1" kern="0" dirty="0">
                <a:latin typeface="Garamond" panose="02020404030301010803" pitchFamily="18" charset="0"/>
              </a:rPr>
              <a:t>Database checkpoints</a:t>
            </a:r>
            <a:r>
              <a:rPr lang="en-US" altLang="en-US" kern="0" dirty="0">
                <a:latin typeface="Garamond" panose="02020404030301010803" pitchFamily="18" charset="0"/>
              </a:rPr>
              <a:t> writes all updated buffers (dirty) in memory to disk. </a:t>
            </a:r>
            <a:endParaRPr lang="en-US" altLang="en-US" b="1" kern="0" dirty="0">
              <a:latin typeface="Garamond" panose="02020404030301010803" pitchFamily="18" charset="0"/>
            </a:endParaRPr>
          </a:p>
          <a:p>
            <a:pPr marL="109728" indent="0">
              <a:buNone/>
              <a:defRPr/>
            </a:pPr>
            <a:endParaRPr lang="en-US" altLang="en-US" b="1" kern="0" dirty="0">
              <a:latin typeface="Garamond" panose="02020404030301010803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455407D-8D9F-4DF9-A38C-36A91EDC3B4B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1624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46CBDC-8348-8B4C-91BF-18C51BD0C8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455407D-8D9F-4DF9-A38C-36A91EDC3B4B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3A82A9D-2C50-E14F-A8CD-5E9824A6D6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137" y="716096"/>
            <a:ext cx="11399286" cy="5431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0666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Recovery Procedures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09728" indent="0">
              <a:buNone/>
              <a:defRPr/>
            </a:pPr>
            <a:r>
              <a:rPr lang="en-US" altLang="en-US" kern="0" dirty="0">
                <a:latin typeface="Garamond" panose="02020404030301010803" pitchFamily="18" charset="0"/>
              </a:rPr>
              <a:t>Related to the use of database buffers and checkpointing, similar in concept to virtual memory and storage caching.</a:t>
            </a:r>
          </a:p>
          <a:p>
            <a:pPr marL="109728" indent="0">
              <a:buNone/>
              <a:defRPr/>
            </a:pPr>
            <a:endParaRPr lang="en-US" altLang="en-US" kern="0" dirty="0">
              <a:latin typeface="Garamond" panose="02020404030301010803" pitchFamily="18" charset="0"/>
            </a:endParaRPr>
          </a:p>
          <a:p>
            <a:pPr marL="109728" indent="0">
              <a:buNone/>
              <a:defRPr/>
            </a:pPr>
            <a:r>
              <a:rPr lang="en-US" altLang="en-US" b="1" kern="0" dirty="0">
                <a:latin typeface="Garamond" panose="02020404030301010803" pitchFamily="18" charset="0"/>
              </a:rPr>
              <a:t>Deferred-write (update) technique</a:t>
            </a:r>
            <a:r>
              <a:rPr lang="en-US" altLang="en-US" kern="0" dirty="0">
                <a:latin typeface="Garamond" panose="02020404030301010803" pitchFamily="18" charset="0"/>
              </a:rPr>
              <a:t> updates the transaction log only. Physical updates are committed from the log file.</a:t>
            </a:r>
          </a:p>
          <a:p>
            <a:pPr marL="109728" indent="0">
              <a:buNone/>
              <a:defRPr/>
            </a:pPr>
            <a:endParaRPr lang="en-US" altLang="en-US" b="1" kern="0" dirty="0">
              <a:latin typeface="Garamond" panose="02020404030301010803" pitchFamily="18" charset="0"/>
            </a:endParaRPr>
          </a:p>
          <a:p>
            <a:pPr marL="109728" indent="0">
              <a:buNone/>
              <a:defRPr/>
            </a:pPr>
            <a:r>
              <a:rPr lang="en-US" altLang="en-US" b="1" kern="0" dirty="0">
                <a:latin typeface="Garamond" panose="02020404030301010803" pitchFamily="18" charset="0"/>
              </a:rPr>
              <a:t>Write-through (immediate update) technique</a:t>
            </a:r>
            <a:r>
              <a:rPr lang="en-US" altLang="en-US" kern="0" dirty="0">
                <a:latin typeface="Garamond" panose="02020404030301010803" pitchFamily="18" charset="0"/>
              </a:rPr>
              <a:t> updates database during transaction and rolls back if needed. (Still writes to log first.)</a:t>
            </a:r>
            <a:endParaRPr lang="en-US" altLang="en-US" b="1" kern="0" dirty="0">
              <a:latin typeface="Garamond" panose="02020404030301010803" pitchFamily="18" charset="0"/>
            </a:endParaRPr>
          </a:p>
          <a:p>
            <a:pPr marL="109728" indent="0">
              <a:buNone/>
              <a:defRPr/>
            </a:pPr>
            <a:endParaRPr lang="en-US" altLang="en-US" kern="0" dirty="0">
              <a:latin typeface="Garamond" panose="02020404030301010803" pitchFamily="18" charset="0"/>
            </a:endParaRPr>
          </a:p>
          <a:p>
            <a:pPr marL="109728" indent="0">
              <a:buNone/>
              <a:defRPr/>
            </a:pPr>
            <a:endParaRPr lang="en-US" altLang="en-US" b="1" kern="0" dirty="0">
              <a:latin typeface="Garamond" panose="02020404030301010803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455407D-8D9F-4DF9-A38C-36A91EDC3B4B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1116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97E8994-D2A4-AD49-933E-EC6A579C63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0200" y="2202657"/>
            <a:ext cx="4064000" cy="4064000"/>
          </a:xfrm>
          <a:prstGeom prst="rect">
            <a:avLst/>
          </a:prstGeom>
        </p:spPr>
      </p:pic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The Transaction Log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455407D-8D9F-4DF9-A38C-36A91EDC3B4B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1E4DAC4-7389-CF4B-9920-798C9160E5C9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9537" indent="0">
              <a:buNone/>
            </a:pPr>
            <a:r>
              <a:rPr lang="en-US" altLang="en-US" b="1" dirty="0">
                <a:latin typeface="Garamond" panose="02020404030301010803" pitchFamily="18" charset="0"/>
              </a:rPr>
              <a:t> </a:t>
            </a:r>
            <a:r>
              <a:rPr lang="en-GB" altLang="en-US" dirty="0">
                <a:latin typeface="Garamond" panose="02020404030301010803" pitchFamily="18" charset="0"/>
              </a:rPr>
              <a:t>The transaction log records the details of all transactions</a:t>
            </a:r>
          </a:p>
          <a:p>
            <a:pPr marL="411162" lvl="1" indent="0">
              <a:buNone/>
            </a:pPr>
            <a:r>
              <a:rPr lang="en-GB" altLang="en-US" dirty="0">
                <a:latin typeface="Garamond" panose="02020404030301010803" pitchFamily="18" charset="0"/>
              </a:rPr>
              <a:t>Any changes the transaction makes to the database</a:t>
            </a:r>
          </a:p>
          <a:p>
            <a:pPr marL="411162" lvl="1" indent="0">
              <a:buNone/>
            </a:pPr>
            <a:r>
              <a:rPr lang="en-GB" altLang="en-US" dirty="0">
                <a:latin typeface="Garamond" panose="02020404030301010803" pitchFamily="18" charset="0"/>
              </a:rPr>
              <a:t>How to undo these changes</a:t>
            </a:r>
          </a:p>
          <a:p>
            <a:pPr marL="411162" lvl="1" indent="0">
              <a:buNone/>
            </a:pPr>
            <a:r>
              <a:rPr lang="en-GB" altLang="en-US" dirty="0">
                <a:latin typeface="Garamond" panose="02020404030301010803" pitchFamily="18" charset="0"/>
              </a:rPr>
              <a:t>When transactions complete and how</a:t>
            </a:r>
          </a:p>
          <a:p>
            <a:pPr marL="109537" indent="0">
              <a:buNone/>
            </a:pPr>
            <a:endParaRPr lang="en-GB" altLang="en-US" dirty="0">
              <a:latin typeface="Garamond" panose="02020404030301010803" pitchFamily="18" charset="0"/>
            </a:endParaRPr>
          </a:p>
          <a:p>
            <a:pPr marL="109537" indent="0">
              <a:buNone/>
            </a:pPr>
            <a:r>
              <a:rPr lang="en-GB" altLang="en-US" dirty="0">
                <a:latin typeface="Garamond" panose="02020404030301010803" pitchFamily="18" charset="0"/>
              </a:rPr>
              <a:t>The log is stored on disk, not in memory</a:t>
            </a:r>
          </a:p>
          <a:p>
            <a:pPr marL="411162" lvl="1" indent="0">
              <a:buNone/>
            </a:pPr>
            <a:r>
              <a:rPr lang="en-GB" altLang="en-US" dirty="0">
                <a:latin typeface="Garamond" panose="02020404030301010803" pitchFamily="18" charset="0"/>
              </a:rPr>
              <a:t>If the system crashes it is preserved, unless disk fails.</a:t>
            </a:r>
          </a:p>
          <a:p>
            <a:pPr marL="109537" indent="0">
              <a:buFont typeface="Arial" panose="020B0604020202020204" pitchFamily="34" charset="0"/>
              <a:buNone/>
            </a:pPr>
            <a:endParaRPr lang="en-US" altLang="en-US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72335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MYSQL-BIN-0000 (Example)</a:t>
            </a:r>
          </a:p>
        </p:txBody>
      </p:sp>
      <p:pic>
        <p:nvPicPr>
          <p:cNvPr id="798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3276600"/>
            <a:ext cx="8229600" cy="121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1657231" y="2209801"/>
            <a:ext cx="885837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mysqlbinlog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-u root \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../data/mysql-bin.000094 &gt; mysql-bin.000094.output.txt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455407D-8D9F-4DF9-A38C-36A91EDC3B4B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63778D-4079-4C40-8A2D-81941AB5DDB0}"/>
              </a:ext>
            </a:extLst>
          </p:cNvPr>
          <p:cNvSpPr txBox="1"/>
          <p:nvPr/>
        </p:nvSpPr>
        <p:spPr>
          <a:xfrm>
            <a:off x="2424048" y="4908569"/>
            <a:ext cx="64467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Binary logging (for recovery) and general query log (for everything)</a:t>
            </a:r>
          </a:p>
        </p:txBody>
      </p:sp>
    </p:spTree>
    <p:extLst>
      <p:ext uri="{BB962C8B-B14F-4D97-AF65-F5344CB8AC3E}">
        <p14:creationId xmlns:p14="http://schemas.microsoft.com/office/powerpoint/2010/main" val="13938061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Transaction Recovery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109728" indent="0">
              <a:buNone/>
              <a:defRPr/>
            </a:pPr>
            <a:r>
              <a:rPr lang="en-US" altLang="en-US" kern="0" dirty="0">
                <a:latin typeface="Garamond" panose="02020404030301010803" pitchFamily="18" charset="0"/>
              </a:rPr>
              <a:t>Keeps track of all transactions that update the database</a:t>
            </a:r>
          </a:p>
          <a:p>
            <a:pPr marL="109728" indent="0">
              <a:buNone/>
              <a:defRPr/>
            </a:pPr>
            <a:r>
              <a:rPr lang="en-US" altLang="en-US" kern="0" dirty="0">
                <a:latin typeface="Garamond" panose="02020404030301010803" pitchFamily="18" charset="0"/>
              </a:rPr>
              <a:t>DBMS uses the information stored in a log for:</a:t>
            </a:r>
          </a:p>
          <a:p>
            <a:pPr marL="411480" lvl="1" indent="0">
              <a:buNone/>
              <a:defRPr/>
            </a:pPr>
            <a:r>
              <a:rPr lang="en-US" altLang="en-US" kern="0" dirty="0">
                <a:latin typeface="Garamond" panose="02020404030301010803" pitchFamily="18" charset="0"/>
              </a:rPr>
              <a:t>Recovery requirement triggered by a ROLLBACK statement</a:t>
            </a:r>
          </a:p>
          <a:p>
            <a:pPr marL="411480" lvl="1" indent="0">
              <a:buNone/>
              <a:defRPr/>
            </a:pPr>
            <a:r>
              <a:rPr lang="en-US" altLang="en-US" kern="0" dirty="0">
                <a:latin typeface="Garamond" panose="02020404030301010803" pitchFamily="18" charset="0"/>
              </a:rPr>
              <a:t>A program’s abnormal termination</a:t>
            </a:r>
          </a:p>
          <a:p>
            <a:pPr marL="411480" lvl="1" indent="0">
              <a:buNone/>
              <a:defRPr/>
            </a:pPr>
            <a:r>
              <a:rPr lang="en-US" altLang="en-US" kern="0" dirty="0">
                <a:latin typeface="Garamond" panose="02020404030301010803" pitchFamily="18" charset="0"/>
              </a:rPr>
              <a:t>A system failure </a:t>
            </a:r>
          </a:p>
          <a:p>
            <a:pPr marL="119380" indent="0">
              <a:buNone/>
              <a:defRPr/>
            </a:pPr>
            <a:r>
              <a:rPr lang="en-US" altLang="en-US" kern="0" dirty="0">
                <a:latin typeface="Garamond" panose="02020404030301010803" pitchFamily="18" charset="0"/>
              </a:rPr>
              <a:t>MySQL Transaction Log is under {</a:t>
            </a:r>
            <a:r>
              <a:rPr lang="en-US" altLang="en-US" kern="0" dirty="0" err="1">
                <a:latin typeface="Garamond" panose="02020404030301010803" pitchFamily="18" charset="0"/>
              </a:rPr>
              <a:t>mysql_root</a:t>
            </a:r>
            <a:r>
              <a:rPr lang="en-US" altLang="en-US" kern="0" dirty="0">
                <a:latin typeface="Garamond" panose="02020404030301010803" pitchFamily="18" charset="0"/>
              </a:rPr>
              <a:t>}/data on Windows. MacOS needs additional configuration.</a:t>
            </a:r>
          </a:p>
          <a:p>
            <a:pPr marL="119380" indent="0">
              <a:buNone/>
              <a:defRPr/>
            </a:pPr>
            <a:endParaRPr lang="en-US" altLang="en-US" kern="0" dirty="0">
              <a:latin typeface="Garamond" panose="02020404030301010803" pitchFamily="18" charset="0"/>
            </a:endParaRPr>
          </a:p>
          <a:p>
            <a:pPr marL="119380" indent="0">
              <a:buNone/>
              <a:defRPr/>
            </a:pPr>
            <a:r>
              <a:rPr lang="en-US" altLang="en-US" kern="0" dirty="0">
                <a:latin typeface="Garamond" panose="02020404030301010803" pitchFamily="18" charset="0"/>
              </a:rPr>
              <a:t>If interested </a:t>
            </a:r>
            <a:r>
              <a:rPr lang="en-US" altLang="en-US" kern="0">
                <a:latin typeface="Garamond" panose="02020404030301010803" pitchFamily="18" charset="0"/>
              </a:rPr>
              <a:t>in implementation, </a:t>
            </a:r>
            <a:r>
              <a:rPr lang="en-US" altLang="en-US" kern="0" dirty="0">
                <a:latin typeface="Garamond" panose="02020404030301010803" pitchFamily="18" charset="0"/>
              </a:rPr>
              <a:t>there is a chapter on Canvas on Data Recovery.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455407D-8D9F-4DF9-A38C-36A91EDC3B4B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94018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49485-ED5F-7B40-947C-C287B8BD9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Database Connectivity and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D3B2CA-CB71-3B4F-B241-35D92448CE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Garamond" panose="02020404030301010803" pitchFamily="18" charset="0"/>
              </a:rPr>
              <a:t>High level discussion of database APIs and new organizations of database connectivity</a:t>
            </a:r>
          </a:p>
          <a:p>
            <a:pPr marL="0" indent="0">
              <a:buNone/>
            </a:pPr>
            <a:endParaRPr lang="en-US" dirty="0">
              <a:latin typeface="Garamond" panose="02020404030301010803" pitchFamily="18" charset="0"/>
            </a:endParaRPr>
          </a:p>
          <a:p>
            <a:pPr marL="0" indent="0">
              <a:buNone/>
            </a:pPr>
            <a:r>
              <a:rPr lang="en-US" dirty="0">
                <a:latin typeface="Garamond" panose="02020404030301010803" pitchFamily="18" charset="0"/>
              </a:rPr>
              <a:t>Concept of cursors</a:t>
            </a:r>
          </a:p>
          <a:p>
            <a:pPr marL="0" indent="0">
              <a:buNone/>
            </a:pPr>
            <a:endParaRPr lang="en-US" dirty="0">
              <a:latin typeface="Garamond" panose="02020404030301010803" pitchFamily="18" charset="0"/>
            </a:endParaRPr>
          </a:p>
          <a:p>
            <a:pPr marL="0" indent="0">
              <a:buNone/>
            </a:pPr>
            <a:r>
              <a:rPr lang="en-US" dirty="0">
                <a:latin typeface="Garamond" panose="02020404030301010803" pitchFamily="18" charset="0"/>
              </a:rPr>
              <a:t>Object relational mapping (ORM)</a:t>
            </a:r>
          </a:p>
        </p:txBody>
      </p:sp>
    </p:spTree>
    <p:extLst>
      <p:ext uri="{BB962C8B-B14F-4D97-AF65-F5344CB8AC3E}">
        <p14:creationId xmlns:p14="http://schemas.microsoft.com/office/powerpoint/2010/main" val="19487992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49485-ED5F-7B40-947C-C287B8BD9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What is Database Connectivity?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D3B2CA-CB71-3B4F-B241-35D92448CE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latin typeface="Garamond" panose="02020404030301010803" pitchFamily="18" charset="0"/>
              </a:rPr>
              <a:t>General mechanisms through which an application program connects to and communicates with a data repository</a:t>
            </a:r>
          </a:p>
          <a:p>
            <a:pPr marL="0" indent="0">
              <a:buNone/>
            </a:pPr>
            <a:endParaRPr lang="en-US" dirty="0">
              <a:latin typeface="Garamond" panose="02020404030301010803" pitchFamily="18" charset="0"/>
            </a:endParaRPr>
          </a:p>
          <a:p>
            <a:pPr marL="0" indent="0">
              <a:buNone/>
            </a:pPr>
            <a:r>
              <a:rPr lang="en-US" dirty="0">
                <a:latin typeface="Garamond" panose="02020404030301010803" pitchFamily="18" charset="0"/>
              </a:rPr>
              <a:t>Comprised of three general layers:</a:t>
            </a:r>
          </a:p>
          <a:p>
            <a:pPr marL="514350" indent="-514350">
              <a:buAutoNum type="arabicPeriod"/>
            </a:pPr>
            <a:r>
              <a:rPr lang="en-US" dirty="0">
                <a:latin typeface="Garamond" panose="02020404030301010803" pitchFamily="18" charset="0"/>
              </a:rPr>
              <a:t>The </a:t>
            </a:r>
            <a:r>
              <a:rPr lang="en-US" b="1" dirty="0">
                <a:latin typeface="Garamond" panose="02020404030301010803" pitchFamily="18" charset="0"/>
              </a:rPr>
              <a:t>data</a:t>
            </a:r>
            <a:r>
              <a:rPr lang="en-US" dirty="0">
                <a:latin typeface="Garamond" panose="02020404030301010803" pitchFamily="18" charset="0"/>
              </a:rPr>
              <a:t> layer, which consists of the data repository interface and underlying data store</a:t>
            </a:r>
          </a:p>
          <a:p>
            <a:pPr marL="514350" indent="-514350">
              <a:buAutoNum type="arabicPeriod"/>
            </a:pPr>
            <a:r>
              <a:rPr lang="en-US" dirty="0">
                <a:latin typeface="Garamond" panose="02020404030301010803" pitchFamily="18" charset="0"/>
              </a:rPr>
              <a:t>The </a:t>
            </a:r>
            <a:r>
              <a:rPr lang="en-US" b="1" dirty="0">
                <a:latin typeface="Garamond" panose="02020404030301010803" pitchFamily="18" charset="0"/>
              </a:rPr>
              <a:t>middle</a:t>
            </a:r>
            <a:r>
              <a:rPr lang="en-US" dirty="0">
                <a:latin typeface="Garamond" panose="02020404030301010803" pitchFamily="18" charset="0"/>
              </a:rPr>
              <a:t> layer that manages data transformation, translation connection logistics and many other things.</a:t>
            </a:r>
          </a:p>
          <a:p>
            <a:pPr marL="514350" indent="-514350">
              <a:buAutoNum type="arabicPeriod"/>
            </a:pPr>
            <a:r>
              <a:rPr lang="en-US" dirty="0">
                <a:latin typeface="Garamond" panose="02020404030301010803" pitchFamily="18" charset="0"/>
              </a:rPr>
              <a:t>The </a:t>
            </a:r>
            <a:r>
              <a:rPr lang="en-US" b="1" dirty="0">
                <a:latin typeface="Garamond" panose="02020404030301010803" pitchFamily="18" charset="0"/>
              </a:rPr>
              <a:t>top</a:t>
            </a:r>
            <a:r>
              <a:rPr lang="en-US" dirty="0">
                <a:latin typeface="Garamond" panose="02020404030301010803" pitchFamily="18" charset="0"/>
              </a:rPr>
              <a:t> (application) layer that interfaces with external application, generally an application programing interface (API).</a:t>
            </a:r>
          </a:p>
        </p:txBody>
      </p:sp>
    </p:spTree>
    <p:extLst>
      <p:ext uri="{BB962C8B-B14F-4D97-AF65-F5344CB8AC3E}">
        <p14:creationId xmlns:p14="http://schemas.microsoft.com/office/powerpoint/2010/main" val="1810961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49485-ED5F-7B40-947C-C287B8BD9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What is Database Connectivity?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D3B2CA-CB71-3B4F-B241-35D92448CE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>
                <a:latin typeface="Garamond" panose="02020404030301010803" pitchFamily="18" charset="0"/>
              </a:rPr>
              <a:t>Database middleware</a:t>
            </a:r>
            <a:r>
              <a:rPr lang="en-US" dirty="0">
                <a:latin typeface="Garamond" panose="02020404030301010803" pitchFamily="18" charset="0"/>
              </a:rPr>
              <a:t> is database connectivity software as it is the interface between a data repository and an application program. </a:t>
            </a:r>
          </a:p>
          <a:p>
            <a:pPr marL="0" indent="0">
              <a:buNone/>
            </a:pPr>
            <a:endParaRPr lang="en-US" b="1" dirty="0">
              <a:latin typeface="Garamond" panose="02020404030301010803" pitchFamily="18" charset="0"/>
            </a:endParaRPr>
          </a:p>
          <a:p>
            <a:pPr marL="0" indent="0">
              <a:buNone/>
            </a:pPr>
            <a:r>
              <a:rPr lang="en-US" dirty="0">
                <a:latin typeface="Garamond" panose="02020404030301010803" pitchFamily="18" charset="0"/>
              </a:rPr>
              <a:t>Many database connectivity middleware solutions support connections to many different types of databases. </a:t>
            </a:r>
          </a:p>
          <a:p>
            <a:pPr marL="0" indent="0">
              <a:buNone/>
            </a:pPr>
            <a:endParaRPr lang="en-US" dirty="0">
              <a:latin typeface="Garamond" panose="02020404030301010803" pitchFamily="18" charset="0"/>
            </a:endParaRPr>
          </a:p>
          <a:p>
            <a:pPr marL="0" indent="0">
              <a:buNone/>
            </a:pPr>
            <a:r>
              <a:rPr lang="en-US" dirty="0">
                <a:latin typeface="Garamond" panose="02020404030301010803" pitchFamily="18" charset="0"/>
              </a:rPr>
              <a:t>Generally organized through standard protocols for data source access</a:t>
            </a:r>
          </a:p>
          <a:p>
            <a:pPr marL="0" indent="0">
              <a:buNone/>
            </a:pPr>
            <a:endParaRPr lang="en-US" dirty="0">
              <a:latin typeface="Garamond" panose="02020404030301010803" pitchFamily="18" charset="0"/>
            </a:endParaRPr>
          </a:p>
          <a:p>
            <a:pPr marL="0" indent="0">
              <a:buNone/>
            </a:pPr>
            <a:r>
              <a:rPr lang="en-US" dirty="0">
                <a:latin typeface="Garamond" panose="02020404030301010803" pitchFamily="18" charset="0"/>
              </a:rPr>
              <a:t>Not as prevalent due to shift toward cloud and web applications in last decade</a:t>
            </a:r>
          </a:p>
        </p:txBody>
      </p:sp>
    </p:spTree>
    <p:extLst>
      <p:ext uri="{BB962C8B-B14F-4D97-AF65-F5344CB8AC3E}">
        <p14:creationId xmlns:p14="http://schemas.microsoft.com/office/powerpoint/2010/main" val="3103764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86E3E-405D-374A-9286-C4F3D044B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Updates and Announcements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ED4C7B-0D06-7948-8654-2111B3E3D1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latin typeface="Garamond" panose="02020404030301010803" pitchFamily="18" charset="0"/>
              </a:rPr>
              <a:t>Homework 3</a:t>
            </a:r>
            <a:r>
              <a:rPr lang="en-US" dirty="0">
                <a:latin typeface="Garamond" panose="02020404030301010803" pitchFamily="18" charset="0"/>
              </a:rPr>
              <a:t> is due on </a:t>
            </a:r>
            <a:r>
              <a:rPr lang="en-US" b="1" dirty="0">
                <a:latin typeface="Garamond" panose="02020404030301010803" pitchFamily="18" charset="0"/>
              </a:rPr>
              <a:t>Tuesday, April 6</a:t>
            </a:r>
            <a:r>
              <a:rPr lang="en-US" b="1" baseline="30000" dirty="0">
                <a:latin typeface="Garamond" panose="02020404030301010803" pitchFamily="18" charset="0"/>
              </a:rPr>
              <a:t>th</a:t>
            </a:r>
            <a:r>
              <a:rPr lang="en-US" b="1" dirty="0">
                <a:latin typeface="Garamond" panose="02020404030301010803" pitchFamily="18" charset="0"/>
              </a:rPr>
              <a:t> at 11:59pm</a:t>
            </a:r>
          </a:p>
          <a:p>
            <a:pPr marL="0" indent="0">
              <a:buNone/>
            </a:pPr>
            <a:r>
              <a:rPr lang="en-US" b="1" dirty="0">
                <a:latin typeface="Garamond" panose="02020404030301010803" pitchFamily="18" charset="0"/>
              </a:rPr>
              <a:t>Database Design Part 3 </a:t>
            </a:r>
            <a:r>
              <a:rPr lang="en-US" dirty="0">
                <a:latin typeface="Garamond" panose="02020404030301010803" pitchFamily="18" charset="0"/>
              </a:rPr>
              <a:t>is due </a:t>
            </a:r>
            <a:r>
              <a:rPr lang="en-US" b="1" dirty="0">
                <a:latin typeface="Garamond" panose="02020404030301010803" pitchFamily="18" charset="0"/>
              </a:rPr>
              <a:t>Friday, April 16</a:t>
            </a:r>
            <a:r>
              <a:rPr lang="en-US" b="1" baseline="30000" dirty="0">
                <a:latin typeface="Garamond" panose="02020404030301010803" pitchFamily="18" charset="0"/>
              </a:rPr>
              <a:t>th</a:t>
            </a:r>
            <a:r>
              <a:rPr lang="en-US" b="1" dirty="0">
                <a:latin typeface="Garamond" panose="02020404030301010803" pitchFamily="18" charset="0"/>
              </a:rPr>
              <a:t> at 11:59pm</a:t>
            </a:r>
          </a:p>
          <a:p>
            <a:pPr marL="0" indent="0">
              <a:buNone/>
            </a:pPr>
            <a:endParaRPr lang="en-US" dirty="0">
              <a:latin typeface="Garamond" panose="02020404030301010803" pitchFamily="18" charset="0"/>
            </a:endParaRPr>
          </a:p>
          <a:p>
            <a:pPr marL="0" indent="0">
              <a:buNone/>
            </a:pPr>
            <a:r>
              <a:rPr lang="en-US" dirty="0">
                <a:latin typeface="Garamond" panose="02020404030301010803" pitchFamily="18" charset="0"/>
              </a:rPr>
              <a:t>There is no lab session this week. </a:t>
            </a:r>
          </a:p>
          <a:p>
            <a:pPr marL="0" indent="0">
              <a:buNone/>
            </a:pPr>
            <a:endParaRPr lang="en-US" dirty="0">
              <a:latin typeface="Garamond" panose="02020404030301010803" pitchFamily="18" charset="0"/>
            </a:endParaRPr>
          </a:p>
          <a:p>
            <a:pPr marL="0" indent="0">
              <a:buNone/>
            </a:pPr>
            <a:r>
              <a:rPr lang="en-US" dirty="0">
                <a:latin typeface="Garamond" panose="02020404030301010803" pitchFamily="18" charset="0"/>
              </a:rPr>
              <a:t>Mid-term review today.</a:t>
            </a:r>
          </a:p>
          <a:p>
            <a:pPr marL="0" indent="0">
              <a:buNone/>
            </a:pPr>
            <a:endParaRPr lang="en-US" dirty="0">
              <a:latin typeface="Garamond" panose="02020404030301010803" pitchFamily="18" charset="0"/>
            </a:endParaRPr>
          </a:p>
          <a:p>
            <a:pPr marL="0" indent="0">
              <a:buNone/>
            </a:pPr>
            <a:r>
              <a:rPr lang="en-US" dirty="0">
                <a:latin typeface="Garamond" panose="02020404030301010803" pitchFamily="18" charset="0"/>
              </a:rPr>
              <a:t>No lecture </a:t>
            </a:r>
            <a:r>
              <a:rPr lang="en-US">
                <a:latin typeface="Garamond" panose="02020404030301010803" pitchFamily="18" charset="0"/>
              </a:rPr>
              <a:t>quiz today.</a:t>
            </a:r>
            <a:endParaRPr lang="en-US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94774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49485-ED5F-7B40-947C-C287B8BD9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Database Connectivity Software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D3B2CA-CB71-3B4F-B241-35D92448CE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Garamond" panose="02020404030301010803" pitchFamily="18" charset="0"/>
              </a:rPr>
              <a:t>Mentioned connectivity software in the book:</a:t>
            </a:r>
          </a:p>
          <a:p>
            <a:pPr marL="514350" indent="-514350">
              <a:buAutoNum type="arabicPeriod"/>
            </a:pPr>
            <a:r>
              <a:rPr lang="en-US" dirty="0">
                <a:latin typeface="Garamond" panose="02020404030301010803" pitchFamily="18" charset="0"/>
              </a:rPr>
              <a:t>Native SQL Connectivity</a:t>
            </a:r>
          </a:p>
          <a:p>
            <a:pPr marL="514350" indent="-514350">
              <a:buAutoNum type="arabicPeriod"/>
            </a:pPr>
            <a:r>
              <a:rPr lang="en-US" dirty="0">
                <a:latin typeface="Garamond" panose="02020404030301010803" pitchFamily="18" charset="0"/>
              </a:rPr>
              <a:t>Microsoft Open Database Connectivity (ODBC), Data Access Objects (DAO) and Remote Data Objects (RDO)</a:t>
            </a:r>
          </a:p>
          <a:p>
            <a:pPr marL="514350" indent="-514350">
              <a:buAutoNum type="arabicPeriod"/>
            </a:pPr>
            <a:r>
              <a:rPr lang="en-US" dirty="0">
                <a:latin typeface="Garamond" panose="02020404030301010803" pitchFamily="18" charset="0"/>
              </a:rPr>
              <a:t>Microsoft Object Linking and Embedding for Database (OLE-DB)</a:t>
            </a:r>
          </a:p>
          <a:p>
            <a:pPr marL="514350" indent="-514350">
              <a:buAutoNum type="arabicPeriod"/>
            </a:pPr>
            <a:r>
              <a:rPr lang="en-US" dirty="0">
                <a:latin typeface="Garamond" panose="02020404030301010803" pitchFamily="18" charset="0"/>
              </a:rPr>
              <a:t>Microsoft ActiveX Data Objects (ADO.NET)</a:t>
            </a:r>
          </a:p>
          <a:p>
            <a:pPr marL="514350" indent="-514350">
              <a:buAutoNum type="arabicPeriod"/>
            </a:pPr>
            <a:r>
              <a:rPr lang="en-US" dirty="0">
                <a:latin typeface="Garamond" panose="02020404030301010803" pitchFamily="18" charset="0"/>
              </a:rPr>
              <a:t>Oracle’s Java Database Connectivity (JDBC)</a:t>
            </a:r>
          </a:p>
          <a:p>
            <a:pPr marL="514350" indent="-514350">
              <a:buAutoNum type="arabicPeriod"/>
            </a:pPr>
            <a:endParaRPr lang="en-US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11042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49485-ED5F-7B40-947C-C287B8BD9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Database Connectivity Software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D3B2CA-CB71-3B4F-B241-35D92448CE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Garamond" panose="02020404030301010803" pitchFamily="18" charset="0"/>
              </a:rPr>
              <a:t>Mentioned connectivity software in the book:</a:t>
            </a:r>
          </a:p>
          <a:p>
            <a:pPr marL="514350" indent="-514350">
              <a:buAutoNum type="arabicPeriod"/>
            </a:pPr>
            <a:r>
              <a:rPr lang="en-US" b="1" dirty="0">
                <a:latin typeface="Garamond" panose="02020404030301010803" pitchFamily="18" charset="0"/>
              </a:rPr>
              <a:t>Native SQL Connectivity</a:t>
            </a:r>
          </a:p>
          <a:p>
            <a:pPr marL="514350" indent="-514350">
              <a:buAutoNum type="arabicPeriod"/>
            </a:pPr>
            <a:r>
              <a:rPr lang="en-US" dirty="0">
                <a:latin typeface="Garamond" panose="02020404030301010803" pitchFamily="18" charset="0"/>
              </a:rPr>
              <a:t>Microsoft Open Database Connectivity (ODBC), Data Access Objects (DAO) and Remote Data Objects (RDO)</a:t>
            </a:r>
          </a:p>
          <a:p>
            <a:pPr marL="514350" indent="-514350">
              <a:buAutoNum type="arabicPeriod"/>
            </a:pPr>
            <a:r>
              <a:rPr lang="en-US" dirty="0">
                <a:latin typeface="Garamond" panose="02020404030301010803" pitchFamily="18" charset="0"/>
              </a:rPr>
              <a:t>Microsoft Object Linking and Embedding for Database (OLE-DB)</a:t>
            </a:r>
          </a:p>
          <a:p>
            <a:pPr marL="514350" indent="-514350">
              <a:buAutoNum type="arabicPeriod"/>
            </a:pPr>
            <a:r>
              <a:rPr lang="en-US" dirty="0">
                <a:latin typeface="Garamond" panose="02020404030301010803" pitchFamily="18" charset="0"/>
              </a:rPr>
              <a:t>Microsoft ActiveX Data Objects (ADO.NET)</a:t>
            </a:r>
          </a:p>
          <a:p>
            <a:pPr marL="514350" indent="-514350">
              <a:buAutoNum type="arabicPeriod"/>
            </a:pPr>
            <a:r>
              <a:rPr lang="en-US" b="1" dirty="0">
                <a:latin typeface="Garamond" panose="02020404030301010803" pitchFamily="18" charset="0"/>
              </a:rPr>
              <a:t>Oracle’s Java Database Connectivity (JDBC)</a:t>
            </a:r>
          </a:p>
          <a:p>
            <a:pPr marL="514350" indent="-514350">
              <a:buAutoNum type="arabicPeriod"/>
            </a:pPr>
            <a:endParaRPr lang="en-US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31319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E066E99-A1B8-C748-BEC6-0A9D2AFFD2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203992" cy="6858000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BAE0FB89-5F2F-1A4D-A825-E944FA4F88CF}"/>
              </a:ext>
            </a:extLst>
          </p:cNvPr>
          <p:cNvCxnSpPr/>
          <p:nvPr/>
        </p:nvCxnSpPr>
        <p:spPr>
          <a:xfrm flipH="1">
            <a:off x="4285129" y="968188"/>
            <a:ext cx="2725270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C0A869E-5388-0B41-93CD-F8EBFBDE2345}"/>
              </a:ext>
            </a:extLst>
          </p:cNvPr>
          <p:cNvCxnSpPr/>
          <p:nvPr/>
        </p:nvCxnSpPr>
        <p:spPr>
          <a:xfrm flipH="1">
            <a:off x="4285129" y="4312023"/>
            <a:ext cx="2725270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79CCA20-793F-EC46-85E3-AAE4B9A73F95}"/>
              </a:ext>
            </a:extLst>
          </p:cNvPr>
          <p:cNvCxnSpPr/>
          <p:nvPr/>
        </p:nvCxnSpPr>
        <p:spPr>
          <a:xfrm flipH="1">
            <a:off x="4285129" y="6239434"/>
            <a:ext cx="2725270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B0B4F4E-8E9B-F448-A97F-433A696125F6}"/>
              </a:ext>
            </a:extLst>
          </p:cNvPr>
          <p:cNvCxnSpPr>
            <a:cxnSpLocks/>
          </p:cNvCxnSpPr>
          <p:nvPr/>
        </p:nvCxnSpPr>
        <p:spPr>
          <a:xfrm flipH="1">
            <a:off x="5011270" y="2554941"/>
            <a:ext cx="1999129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E113C64-105B-A444-BD3C-8EED86C445A8}"/>
              </a:ext>
            </a:extLst>
          </p:cNvPr>
          <p:cNvSpPr txBox="1"/>
          <p:nvPr/>
        </p:nvSpPr>
        <p:spPr>
          <a:xfrm>
            <a:off x="7261411" y="675800"/>
            <a:ext cx="20722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Garamond" panose="02020404030301010803" pitchFamily="18" charset="0"/>
              </a:rPr>
              <a:t>Application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92512A-BD46-7040-83CB-479DACF225E4}"/>
              </a:ext>
            </a:extLst>
          </p:cNvPr>
          <p:cNvSpPr txBox="1"/>
          <p:nvPr/>
        </p:nvSpPr>
        <p:spPr>
          <a:xfrm>
            <a:off x="7261411" y="2262553"/>
            <a:ext cx="46031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Garamond" panose="02020404030301010803" pitchFamily="18" charset="0"/>
              </a:rPr>
              <a:t>Data Transport Abstraction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A0D0E1E-1E0E-2F40-81BB-A83BCB78C758}"/>
              </a:ext>
            </a:extLst>
          </p:cNvPr>
          <p:cNvSpPr txBox="1"/>
          <p:nvPr/>
        </p:nvSpPr>
        <p:spPr>
          <a:xfrm>
            <a:off x="7261411" y="4019635"/>
            <a:ext cx="31806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Garamond" panose="02020404030301010803" pitchFamily="18" charset="0"/>
              </a:rPr>
              <a:t>Database Interface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CD45845-EF76-124F-94AB-BD6678BA5759}"/>
              </a:ext>
            </a:extLst>
          </p:cNvPr>
          <p:cNvSpPr txBox="1"/>
          <p:nvPr/>
        </p:nvSpPr>
        <p:spPr>
          <a:xfrm>
            <a:off x="7261411" y="5947046"/>
            <a:ext cx="18918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Garamond" panose="02020404030301010803" pitchFamily="18" charset="0"/>
              </a:rPr>
              <a:t>Data Store</a:t>
            </a:r>
          </a:p>
        </p:txBody>
      </p:sp>
    </p:spTree>
    <p:extLst>
      <p:ext uri="{BB962C8B-B14F-4D97-AF65-F5344CB8AC3E}">
        <p14:creationId xmlns:p14="http://schemas.microsoft.com/office/powerpoint/2010/main" val="521183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1" grpId="0"/>
      <p:bldP spid="1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49485-ED5F-7B40-947C-C287B8BD9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Native SQL Connectivity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D3B2CA-CB71-3B4F-B241-35D92448CE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Garamond" panose="02020404030301010803" pitchFamily="18" charset="0"/>
              </a:rPr>
              <a:t>Database specific connection framework and utilities</a:t>
            </a:r>
            <a:endParaRPr lang="en-US" b="1" dirty="0">
              <a:latin typeface="Garamond" panose="02020404030301010803" pitchFamily="18" charset="0"/>
            </a:endParaRPr>
          </a:p>
          <a:p>
            <a:pPr marL="514350" indent="-514350">
              <a:buAutoNum type="arabicPeriod"/>
            </a:pPr>
            <a:endParaRPr lang="en-US" dirty="0">
              <a:latin typeface="Garamond" panose="02020404030301010803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27A373-7D41-3848-9983-CBF9653468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7312" y="2195752"/>
            <a:ext cx="7316288" cy="4662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56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49485-ED5F-7B40-947C-C287B8BD9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Java Database Connectivity (JDBC)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D3B2CA-CB71-3B4F-B241-35D92448CE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Garamond" panose="02020404030301010803" pitchFamily="18" charset="0"/>
              </a:rPr>
              <a:t>JDBC is an application programming interface that allows a Java program to interact with a wide-range of data sources.</a:t>
            </a:r>
          </a:p>
          <a:p>
            <a:pPr marL="0" indent="0">
              <a:buNone/>
            </a:pPr>
            <a:endParaRPr lang="en-US" dirty="0">
              <a:latin typeface="Garamond" panose="02020404030301010803" pitchFamily="18" charset="0"/>
            </a:endParaRPr>
          </a:p>
          <a:p>
            <a:pPr marL="0" indent="0">
              <a:buNone/>
            </a:pPr>
            <a:r>
              <a:rPr lang="en-US" dirty="0">
                <a:latin typeface="Garamond" panose="02020404030301010803" pitchFamily="18" charset="0"/>
              </a:rPr>
              <a:t>Basic process is:</a:t>
            </a:r>
          </a:p>
          <a:p>
            <a:pPr marL="514350" indent="-514350">
              <a:buAutoNum type="arabicPeriod"/>
            </a:pPr>
            <a:r>
              <a:rPr lang="en-US" dirty="0">
                <a:latin typeface="Garamond" panose="02020404030301010803" pitchFamily="18" charset="0"/>
              </a:rPr>
              <a:t>Establish a connection with a data source through a driver</a:t>
            </a:r>
          </a:p>
          <a:p>
            <a:pPr marL="514350" indent="-514350">
              <a:buAutoNum type="arabicPeriod"/>
            </a:pPr>
            <a:r>
              <a:rPr lang="en-US" dirty="0">
                <a:latin typeface="Garamond" panose="02020404030301010803" pitchFamily="18" charset="0"/>
              </a:rPr>
              <a:t>Prepare and send SQL (or other DML) commands to server</a:t>
            </a:r>
          </a:p>
          <a:p>
            <a:pPr marL="514350" indent="-514350">
              <a:buAutoNum type="arabicPeriod"/>
            </a:pPr>
            <a:r>
              <a:rPr lang="en-US" dirty="0">
                <a:latin typeface="Garamond" panose="02020404030301010803" pitchFamily="18" charset="0"/>
              </a:rPr>
              <a:t>Receive and process a set of results</a:t>
            </a:r>
          </a:p>
        </p:txBody>
      </p:sp>
    </p:spTree>
    <p:extLst>
      <p:ext uri="{BB962C8B-B14F-4D97-AF65-F5344CB8AC3E}">
        <p14:creationId xmlns:p14="http://schemas.microsoft.com/office/powerpoint/2010/main" val="2766332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76E0257-68C4-364F-A606-FD58C6D656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4350" y="120650"/>
            <a:ext cx="8623300" cy="661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4502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49485-ED5F-7B40-947C-C287B8BD9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Web Client – Server Architecture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FB7DFB-F0B6-3045-91AC-5D7BB2D9E9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59105"/>
            <a:ext cx="4889500" cy="27432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7750DD7-CBA6-E044-BB29-0C545B01F772}"/>
              </a:ext>
            </a:extLst>
          </p:cNvPr>
          <p:cNvCxnSpPr/>
          <p:nvPr/>
        </p:nvCxnSpPr>
        <p:spPr>
          <a:xfrm>
            <a:off x="4643718" y="2976283"/>
            <a:ext cx="2599764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5F8B9B1-AA71-AF41-8F9B-CDD4C6A5152B}"/>
              </a:ext>
            </a:extLst>
          </p:cNvPr>
          <p:cNvCxnSpPr/>
          <p:nvPr/>
        </p:nvCxnSpPr>
        <p:spPr>
          <a:xfrm>
            <a:off x="4643718" y="4724400"/>
            <a:ext cx="2599764" cy="0"/>
          </a:xfrm>
          <a:prstGeom prst="straightConnector1">
            <a:avLst/>
          </a:prstGeom>
          <a:ln w="635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877212A-86BB-454E-9D64-8FC94FB21736}"/>
              </a:ext>
            </a:extLst>
          </p:cNvPr>
          <p:cNvSpPr txBox="1"/>
          <p:nvPr/>
        </p:nvSpPr>
        <p:spPr>
          <a:xfrm>
            <a:off x="4308206" y="2330406"/>
            <a:ext cx="34448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Garamond" panose="02020404030301010803" pitchFamily="18" charset="0"/>
              </a:rPr>
              <a:t>Hey, </a:t>
            </a:r>
            <a:r>
              <a:rPr lang="en-US" sz="2800" dirty="0" err="1">
                <a:latin typeface="Garamond" panose="02020404030301010803" pitchFamily="18" charset="0"/>
              </a:rPr>
              <a:t>gimme</a:t>
            </a:r>
            <a:r>
              <a:rPr lang="en-US" sz="2800" dirty="0">
                <a:latin typeface="Garamond" panose="02020404030301010803" pitchFamily="18" charset="0"/>
              </a:rPr>
              <a:t> something.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94868C-876F-3C4E-B0FA-09CBFDBB617F}"/>
              </a:ext>
            </a:extLst>
          </p:cNvPr>
          <p:cNvSpPr txBox="1"/>
          <p:nvPr/>
        </p:nvSpPr>
        <p:spPr>
          <a:xfrm>
            <a:off x="4958041" y="4078522"/>
            <a:ext cx="19711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Garamond" panose="02020404030301010803" pitchFamily="18" charset="0"/>
              </a:rPr>
              <a:t>Here you go.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3C2CAE5-42C9-C642-BD04-FC01F5051CFA}"/>
              </a:ext>
            </a:extLst>
          </p:cNvPr>
          <p:cNvCxnSpPr/>
          <p:nvPr/>
        </p:nvCxnSpPr>
        <p:spPr>
          <a:xfrm flipV="1">
            <a:off x="5970495" y="5002305"/>
            <a:ext cx="0" cy="1093694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DFBECF9-B6CA-F142-835C-21AA8CEEB8BA}"/>
              </a:ext>
            </a:extLst>
          </p:cNvPr>
          <p:cNvSpPr txBox="1"/>
          <p:nvPr/>
        </p:nvSpPr>
        <p:spPr>
          <a:xfrm>
            <a:off x="4477011" y="6149351"/>
            <a:ext cx="29331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Garamond" panose="02020404030301010803" pitchFamily="18" charset="0"/>
              </a:rPr>
              <a:t>“Internet Jazz”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F8C7350-96B0-9045-B223-B25A01865C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2543" y="2420264"/>
            <a:ext cx="4114800" cy="273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791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289611B-0B96-EF48-8FE5-3FE94CCE58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7035" y="630166"/>
            <a:ext cx="6967444" cy="546284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F2B1A84-4EFD-EE4D-A26B-E8D2765B3618}"/>
              </a:ext>
            </a:extLst>
          </p:cNvPr>
          <p:cNvSpPr txBox="1"/>
          <p:nvPr/>
        </p:nvSpPr>
        <p:spPr>
          <a:xfrm>
            <a:off x="9681883" y="2392093"/>
            <a:ext cx="2011128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Garamond" panose="02020404030301010803" pitchFamily="18" charset="0"/>
              </a:rPr>
              <a:t>My eyes!!</a:t>
            </a:r>
          </a:p>
          <a:p>
            <a:endParaRPr lang="en-US" sz="4000" dirty="0">
              <a:latin typeface="Garamond" panose="02020404030301010803" pitchFamily="18" charset="0"/>
            </a:endParaRPr>
          </a:p>
          <a:p>
            <a:r>
              <a:rPr lang="en-US" sz="4000" dirty="0">
                <a:latin typeface="Garamond" panose="02020404030301010803" pitchFamily="18" charset="0"/>
              </a:rPr>
              <a:t>It burns!!</a:t>
            </a:r>
          </a:p>
        </p:txBody>
      </p:sp>
    </p:spTree>
    <p:extLst>
      <p:ext uri="{BB962C8B-B14F-4D97-AF65-F5344CB8AC3E}">
        <p14:creationId xmlns:p14="http://schemas.microsoft.com/office/powerpoint/2010/main" val="1045728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F2B1A84-4EFD-EE4D-A26B-E8D2765B3618}"/>
              </a:ext>
            </a:extLst>
          </p:cNvPr>
          <p:cNvSpPr txBox="1"/>
          <p:nvPr/>
        </p:nvSpPr>
        <p:spPr>
          <a:xfrm>
            <a:off x="8749553" y="2822737"/>
            <a:ext cx="276167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>
                <a:latin typeface="Garamond" panose="02020404030301010803" pitchFamily="18" charset="0"/>
              </a:rPr>
              <a:t>Ahhh</a:t>
            </a:r>
            <a:r>
              <a:rPr lang="en-US" sz="4000" dirty="0">
                <a:latin typeface="Garamond" panose="02020404030301010803" pitchFamily="18" charset="0"/>
              </a:rPr>
              <a:t>…</a:t>
            </a:r>
          </a:p>
          <a:p>
            <a:r>
              <a:rPr lang="en-US" sz="4000" dirty="0">
                <a:latin typeface="Garamond" panose="02020404030301010803" pitchFamily="18" charset="0"/>
              </a:rPr>
              <a:t>Much Better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380729C-DF28-894F-B6A9-0E20D07E67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553" y="844176"/>
            <a:ext cx="8255000" cy="6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979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49485-ED5F-7B40-947C-C287B8BD9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Web Client – Server Architecture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FB7DFB-F0B6-3045-91AC-5D7BB2D9E9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59105"/>
            <a:ext cx="4889500" cy="27432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7750DD7-CBA6-E044-BB29-0C545B01F772}"/>
              </a:ext>
            </a:extLst>
          </p:cNvPr>
          <p:cNvCxnSpPr/>
          <p:nvPr/>
        </p:nvCxnSpPr>
        <p:spPr>
          <a:xfrm>
            <a:off x="4643718" y="2976283"/>
            <a:ext cx="2599764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5F8B9B1-AA71-AF41-8F9B-CDD4C6A5152B}"/>
              </a:ext>
            </a:extLst>
          </p:cNvPr>
          <p:cNvCxnSpPr/>
          <p:nvPr/>
        </p:nvCxnSpPr>
        <p:spPr>
          <a:xfrm>
            <a:off x="4643718" y="4724400"/>
            <a:ext cx="2599764" cy="0"/>
          </a:xfrm>
          <a:prstGeom prst="straightConnector1">
            <a:avLst/>
          </a:prstGeom>
          <a:ln w="635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877212A-86BB-454E-9D64-8FC94FB21736}"/>
              </a:ext>
            </a:extLst>
          </p:cNvPr>
          <p:cNvSpPr txBox="1"/>
          <p:nvPr/>
        </p:nvSpPr>
        <p:spPr>
          <a:xfrm>
            <a:off x="5300282" y="2252782"/>
            <a:ext cx="12866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Garamond" panose="02020404030301010803" pitchFamily="18" charset="0"/>
              </a:rPr>
              <a:t>Request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94868C-876F-3C4E-B0FA-09CBFDBB617F}"/>
              </a:ext>
            </a:extLst>
          </p:cNvPr>
          <p:cNvSpPr txBox="1"/>
          <p:nvPr/>
        </p:nvSpPr>
        <p:spPr>
          <a:xfrm>
            <a:off x="5188873" y="4000898"/>
            <a:ext cx="15094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Garamond" panose="02020404030301010803" pitchFamily="18" charset="0"/>
              </a:rPr>
              <a:t>Response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B91C627-7D0A-FD4D-9663-58419E691D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2543" y="2420264"/>
            <a:ext cx="4114800" cy="273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0401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49485-ED5F-7B40-947C-C287B8BD9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D3B2CA-CB71-3B4F-B241-35D92448CE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Garamond" panose="02020404030301010803" pitchFamily="18" charset="0"/>
              </a:rPr>
              <a:t>Database Recovery (basic information)</a:t>
            </a:r>
          </a:p>
          <a:p>
            <a:pPr marL="0" indent="0">
              <a:buNone/>
            </a:pPr>
            <a:endParaRPr lang="en-US" dirty="0">
              <a:latin typeface="Garamond" panose="02020404030301010803" pitchFamily="18" charset="0"/>
            </a:endParaRPr>
          </a:p>
          <a:p>
            <a:pPr marL="0" indent="0">
              <a:buNone/>
            </a:pPr>
            <a:r>
              <a:rPr lang="en-US" dirty="0">
                <a:latin typeface="Garamond" panose="02020404030301010803" pitchFamily="18" charset="0"/>
              </a:rPr>
              <a:t>Database Connectivity and Architecture</a:t>
            </a:r>
          </a:p>
          <a:p>
            <a:pPr marL="0" indent="0">
              <a:buNone/>
            </a:pPr>
            <a:endParaRPr lang="en-US" dirty="0">
              <a:latin typeface="Garamond" panose="02020404030301010803" pitchFamily="18" charset="0"/>
            </a:endParaRPr>
          </a:p>
          <a:p>
            <a:pPr marL="0" indent="0">
              <a:buNone/>
            </a:pPr>
            <a:r>
              <a:rPr lang="en-US" dirty="0">
                <a:latin typeface="Garamond" panose="02020404030301010803" pitchFamily="18" charset="0"/>
              </a:rPr>
              <a:t>Database Connections in Python (MySQL)</a:t>
            </a:r>
          </a:p>
          <a:p>
            <a:pPr marL="0" indent="0">
              <a:buNone/>
            </a:pPr>
            <a:endParaRPr lang="en-US" dirty="0">
              <a:latin typeface="Garamond" panose="02020404030301010803" pitchFamily="18" charset="0"/>
            </a:endParaRPr>
          </a:p>
          <a:p>
            <a:pPr marL="0" indent="0">
              <a:buNone/>
            </a:pPr>
            <a:r>
              <a:rPr lang="en-US" dirty="0">
                <a:latin typeface="Garamond" panose="02020404030301010803" pitchFamily="18" charset="0"/>
              </a:rPr>
              <a:t>Database Connections in Java (MySQL)</a:t>
            </a:r>
          </a:p>
          <a:p>
            <a:pPr marL="0" indent="0">
              <a:buNone/>
            </a:pPr>
            <a:endParaRPr lang="en-US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21746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49485-ED5F-7B40-947C-C287B8BD9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Web Client – Server Architecture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FB7DFB-F0B6-3045-91AC-5D7BB2D9E9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59105"/>
            <a:ext cx="4889500" cy="27432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7750DD7-CBA6-E044-BB29-0C545B01F772}"/>
              </a:ext>
            </a:extLst>
          </p:cNvPr>
          <p:cNvCxnSpPr/>
          <p:nvPr/>
        </p:nvCxnSpPr>
        <p:spPr>
          <a:xfrm>
            <a:off x="4643718" y="2976283"/>
            <a:ext cx="2599764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5F8B9B1-AA71-AF41-8F9B-CDD4C6A5152B}"/>
              </a:ext>
            </a:extLst>
          </p:cNvPr>
          <p:cNvCxnSpPr/>
          <p:nvPr/>
        </p:nvCxnSpPr>
        <p:spPr>
          <a:xfrm>
            <a:off x="4643718" y="4724400"/>
            <a:ext cx="2599764" cy="0"/>
          </a:xfrm>
          <a:prstGeom prst="straightConnector1">
            <a:avLst/>
          </a:prstGeom>
          <a:ln w="635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877212A-86BB-454E-9D64-8FC94FB21736}"/>
              </a:ext>
            </a:extLst>
          </p:cNvPr>
          <p:cNvSpPr txBox="1"/>
          <p:nvPr/>
        </p:nvSpPr>
        <p:spPr>
          <a:xfrm>
            <a:off x="5300282" y="2252782"/>
            <a:ext cx="12866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Garamond" panose="02020404030301010803" pitchFamily="18" charset="0"/>
              </a:rPr>
              <a:t>Request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94868C-876F-3C4E-B0FA-09CBFDBB617F}"/>
              </a:ext>
            </a:extLst>
          </p:cNvPr>
          <p:cNvSpPr txBox="1"/>
          <p:nvPr/>
        </p:nvSpPr>
        <p:spPr>
          <a:xfrm>
            <a:off x="5188873" y="4000898"/>
            <a:ext cx="15094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Garamond" panose="02020404030301010803" pitchFamily="18" charset="0"/>
              </a:rPr>
              <a:t>Response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787C8EE-31B4-634B-9934-96EC189D6C59}"/>
              </a:ext>
            </a:extLst>
          </p:cNvPr>
          <p:cNvSpPr txBox="1"/>
          <p:nvPr/>
        </p:nvSpPr>
        <p:spPr>
          <a:xfrm>
            <a:off x="1690024" y="5047502"/>
            <a:ext cx="20532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Garamond" panose="02020404030301010803" pitchFamily="18" charset="0"/>
              </a:rPr>
              <a:t>Web Browser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2577CAA-CA40-7C4D-B404-E3071FB15F20}"/>
              </a:ext>
            </a:extLst>
          </p:cNvPr>
          <p:cNvSpPr txBox="1"/>
          <p:nvPr/>
        </p:nvSpPr>
        <p:spPr>
          <a:xfrm>
            <a:off x="1312452" y="5610594"/>
            <a:ext cx="28083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Garamond" panose="02020404030301010803" pitchFamily="18" charset="0"/>
              </a:rPr>
              <a:t>Native Application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CA26A2-D53C-FF4E-A28C-FD0D0A8039A8}"/>
              </a:ext>
            </a:extLst>
          </p:cNvPr>
          <p:cNvSpPr txBox="1"/>
          <p:nvPr/>
        </p:nvSpPr>
        <p:spPr>
          <a:xfrm>
            <a:off x="8855503" y="5309112"/>
            <a:ext cx="18943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Garamond" panose="02020404030301010803" pitchFamily="18" charset="0"/>
              </a:rPr>
              <a:t>Server Stack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8463C82-D462-EB45-8C00-CE7FC7AC71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2543" y="2420264"/>
            <a:ext cx="4114800" cy="273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943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49485-ED5F-7B40-947C-C287B8BD9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Web Client – Server Architecture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7750DD7-CBA6-E044-BB29-0C545B01F772}"/>
              </a:ext>
            </a:extLst>
          </p:cNvPr>
          <p:cNvCxnSpPr/>
          <p:nvPr/>
        </p:nvCxnSpPr>
        <p:spPr>
          <a:xfrm>
            <a:off x="4643718" y="2976283"/>
            <a:ext cx="2599764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5F8B9B1-AA71-AF41-8F9B-CDD4C6A5152B}"/>
              </a:ext>
            </a:extLst>
          </p:cNvPr>
          <p:cNvCxnSpPr/>
          <p:nvPr/>
        </p:nvCxnSpPr>
        <p:spPr>
          <a:xfrm>
            <a:off x="4643718" y="4724400"/>
            <a:ext cx="2599764" cy="0"/>
          </a:xfrm>
          <a:prstGeom prst="straightConnector1">
            <a:avLst/>
          </a:prstGeom>
          <a:ln w="635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877212A-86BB-454E-9D64-8FC94FB21736}"/>
              </a:ext>
            </a:extLst>
          </p:cNvPr>
          <p:cNvSpPr txBox="1"/>
          <p:nvPr/>
        </p:nvSpPr>
        <p:spPr>
          <a:xfrm>
            <a:off x="5300282" y="2252782"/>
            <a:ext cx="12866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Garamond" panose="02020404030301010803" pitchFamily="18" charset="0"/>
              </a:rPr>
              <a:t>Request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94868C-876F-3C4E-B0FA-09CBFDBB617F}"/>
              </a:ext>
            </a:extLst>
          </p:cNvPr>
          <p:cNvSpPr txBox="1"/>
          <p:nvPr/>
        </p:nvSpPr>
        <p:spPr>
          <a:xfrm>
            <a:off x="5188873" y="4000898"/>
            <a:ext cx="15094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Garamond" panose="02020404030301010803" pitchFamily="18" charset="0"/>
              </a:rPr>
              <a:t>Response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BD4C649-5A9C-E54C-A11F-52426FAE0E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389" y="2559759"/>
            <a:ext cx="3672675" cy="24515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41939AB-1835-9841-AB6D-74FD589D7C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2543" y="2420264"/>
            <a:ext cx="4114800" cy="273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7741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A3252A1-11B0-6444-AC76-531BF10A6B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249353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FF6B579-728C-364F-BCA6-652C7EA7723E}"/>
              </a:ext>
            </a:extLst>
          </p:cNvPr>
          <p:cNvSpPr txBox="1"/>
          <p:nvPr/>
        </p:nvSpPr>
        <p:spPr>
          <a:xfrm>
            <a:off x="7249353" y="107581"/>
            <a:ext cx="4625788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Garamond" panose="02020404030301010803" pitchFamily="18" charset="0"/>
              </a:rPr>
              <a:t>The client browser sends a page request to the web server.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Garamond" panose="02020404030301010803" pitchFamily="18" charset="0"/>
              </a:rPr>
              <a:t>The web server receives and passes the request to the web-to-database middleware for processing.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Garamond" panose="02020404030301010803" pitchFamily="18" charset="0"/>
              </a:rPr>
              <a:t>Generally, the requested page contains some type of scripting language to enable the database interaction. The web server passes the script to the web-to-database middleware.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Garamond" panose="02020404030301010803" pitchFamily="18" charset="0"/>
              </a:rPr>
              <a:t>The web-to-database middleware reads, validates, and executes the script. In this case, it connects to the database and passes the query using the database connectivity layer. </a:t>
            </a:r>
          </a:p>
        </p:txBody>
      </p:sp>
    </p:spTree>
    <p:extLst>
      <p:ext uri="{BB962C8B-B14F-4D97-AF65-F5344CB8AC3E}">
        <p14:creationId xmlns:p14="http://schemas.microsoft.com/office/powerpoint/2010/main" val="3845058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A3252A1-11B0-6444-AC76-531BF10A6B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249353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FF6B579-728C-364F-BCA6-652C7EA7723E}"/>
              </a:ext>
            </a:extLst>
          </p:cNvPr>
          <p:cNvSpPr txBox="1"/>
          <p:nvPr/>
        </p:nvSpPr>
        <p:spPr>
          <a:xfrm>
            <a:off x="7249353" y="428178"/>
            <a:ext cx="4625788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 startAt="5"/>
            </a:pPr>
            <a:r>
              <a:rPr lang="en-US" sz="2400" dirty="0">
                <a:latin typeface="Garamond" panose="02020404030301010803" pitchFamily="18" charset="0"/>
              </a:rPr>
              <a:t>The database server executes the query and passes the result back to the web-to-database middleware. </a:t>
            </a:r>
          </a:p>
          <a:p>
            <a:pPr marL="342900" indent="-342900">
              <a:buFont typeface="+mj-lt"/>
              <a:buAutoNum type="arabicPeriod" startAt="5"/>
            </a:pPr>
            <a:r>
              <a:rPr lang="en-US" sz="2400" dirty="0">
                <a:latin typeface="Garamond" panose="02020404030301010803" pitchFamily="18" charset="0"/>
              </a:rPr>
              <a:t>The web-to-database middleware compiles the result set, dynamically generates an HTML-formatted page that includes the data retrieved from the database, and sends it to the web server. </a:t>
            </a:r>
          </a:p>
          <a:p>
            <a:pPr marL="342900" indent="-342900">
              <a:buFont typeface="+mj-lt"/>
              <a:buAutoNum type="arabicPeriod" startAt="5"/>
            </a:pPr>
            <a:r>
              <a:rPr lang="en-US" sz="2400" dirty="0">
                <a:latin typeface="Garamond" panose="02020404030301010803" pitchFamily="18" charset="0"/>
              </a:rPr>
              <a:t>The web server returns the just-created HTML page, which now includes the query result, to the client browser. </a:t>
            </a:r>
          </a:p>
          <a:p>
            <a:pPr marL="342900" indent="-342900">
              <a:buFont typeface="+mj-lt"/>
              <a:buAutoNum type="arabicPeriod" startAt="5"/>
            </a:pPr>
            <a:r>
              <a:rPr lang="en-US" sz="2400" dirty="0">
                <a:latin typeface="Garamond" panose="02020404030301010803" pitchFamily="18" charset="0"/>
              </a:rPr>
              <a:t>The client browser displays the page on the local computer. </a:t>
            </a:r>
          </a:p>
        </p:txBody>
      </p:sp>
    </p:spTree>
    <p:extLst>
      <p:ext uri="{BB962C8B-B14F-4D97-AF65-F5344CB8AC3E}">
        <p14:creationId xmlns:p14="http://schemas.microsoft.com/office/powerpoint/2010/main" val="4177743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49485-ED5F-7B40-947C-C287B8BD9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Brief History of Client-Server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D3B2CA-CB71-3B4F-B241-35D92448CE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>
                <a:latin typeface="Garamond" panose="02020404030301010803" pitchFamily="18" charset="0"/>
              </a:rPr>
              <a:t>1990s – Common Gateway Interface (CGI), HTTP 1.0, PERL, Java</a:t>
            </a:r>
          </a:p>
          <a:p>
            <a:pPr marL="0" indent="0">
              <a:buNone/>
            </a:pPr>
            <a:endParaRPr lang="en-US" dirty="0">
              <a:latin typeface="Garamond" panose="02020404030301010803" pitchFamily="18" charset="0"/>
            </a:endParaRPr>
          </a:p>
          <a:p>
            <a:pPr marL="0" indent="0">
              <a:lnSpc>
                <a:spcPct val="140000"/>
              </a:lnSpc>
              <a:buNone/>
            </a:pPr>
            <a:r>
              <a:rPr lang="en-US" dirty="0">
                <a:latin typeface="Garamond" panose="02020404030301010803" pitchFamily="18" charset="0"/>
              </a:rPr>
              <a:t>2000s – Java, RESTful APIs, beginnings of AJAX, Ruby on Rails, Web 		  Application Frameworks</a:t>
            </a:r>
          </a:p>
          <a:p>
            <a:pPr marL="0" indent="0">
              <a:buNone/>
            </a:pPr>
            <a:endParaRPr lang="en-US" dirty="0">
              <a:latin typeface="Garamond" panose="02020404030301010803" pitchFamily="18" charset="0"/>
            </a:endParaRPr>
          </a:p>
          <a:p>
            <a:pPr marL="0" indent="0">
              <a:buNone/>
            </a:pPr>
            <a:r>
              <a:rPr lang="en-US" dirty="0">
                <a:latin typeface="Garamond" panose="02020404030301010803" pitchFamily="18" charset="0"/>
              </a:rPr>
              <a:t>2010s – Python, Cloud Services, Application Servers, Containerization</a:t>
            </a:r>
          </a:p>
          <a:p>
            <a:pPr marL="0" indent="0">
              <a:buNone/>
            </a:pPr>
            <a:endParaRPr lang="en-US" dirty="0">
              <a:latin typeface="Garamond" panose="02020404030301010803" pitchFamily="18" charset="0"/>
            </a:endParaRPr>
          </a:p>
          <a:p>
            <a:pPr marL="0" indent="0">
              <a:buNone/>
            </a:pPr>
            <a:r>
              <a:rPr lang="en-US" dirty="0">
                <a:latin typeface="Garamond" panose="02020404030301010803" pitchFamily="18" charset="0"/>
              </a:rPr>
              <a:t>2020s – Cloud provisioning, Software as a service + 2010s stuff</a:t>
            </a:r>
          </a:p>
          <a:p>
            <a:pPr marL="0" indent="0">
              <a:buNone/>
            </a:pPr>
            <a:r>
              <a:rPr lang="en-US" dirty="0">
                <a:latin typeface="Garamond" panose="02020404030301010803" pitchFamily="18" charset="0"/>
              </a:rPr>
              <a:t>Textbook is confusingly out of date on a bunch of things</a:t>
            </a:r>
          </a:p>
        </p:txBody>
      </p:sp>
    </p:spTree>
    <p:extLst>
      <p:ext uri="{BB962C8B-B14F-4D97-AF65-F5344CB8AC3E}">
        <p14:creationId xmlns:p14="http://schemas.microsoft.com/office/powerpoint/2010/main" val="3193673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49485-ED5F-7B40-947C-C287B8BD9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Brief History of Client-Server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D3B2CA-CB71-3B4F-B241-35D92448CE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latin typeface="Garamond" panose="02020404030301010803" pitchFamily="18" charset="0"/>
              </a:rPr>
              <a:t>Due to the vast majority of modern applications using the Internet, terrain is changing very quickly</a:t>
            </a:r>
          </a:p>
          <a:p>
            <a:pPr marL="0" indent="0">
              <a:buNone/>
            </a:pPr>
            <a:endParaRPr lang="en-US" dirty="0">
              <a:latin typeface="Garamond" panose="02020404030301010803" pitchFamily="18" charset="0"/>
            </a:endParaRPr>
          </a:p>
          <a:p>
            <a:pPr marL="0" indent="0">
              <a:buNone/>
            </a:pPr>
            <a:r>
              <a:rPr lang="en-US" dirty="0">
                <a:latin typeface="Garamond" panose="02020404030301010803" pitchFamily="18" charset="0"/>
              </a:rPr>
              <a:t>In-house database systems declining for many businesses with outsourcing to cloud services</a:t>
            </a:r>
          </a:p>
          <a:p>
            <a:pPr marL="0" indent="0">
              <a:buNone/>
            </a:pPr>
            <a:endParaRPr lang="en-US" dirty="0">
              <a:latin typeface="Garamond" panose="02020404030301010803" pitchFamily="18" charset="0"/>
            </a:endParaRPr>
          </a:p>
          <a:p>
            <a:pPr marL="0" indent="0">
              <a:buNone/>
            </a:pPr>
            <a:r>
              <a:rPr lang="en-US" dirty="0">
                <a:latin typeface="Garamond" panose="02020404030301010803" pitchFamily="18" charset="0"/>
              </a:rPr>
              <a:t>Computational and network speeds increasing to allow for previously unusable configurations</a:t>
            </a:r>
          </a:p>
          <a:p>
            <a:pPr marL="0" indent="0">
              <a:buNone/>
            </a:pPr>
            <a:r>
              <a:rPr lang="en-US" dirty="0">
                <a:latin typeface="Garamond" panose="02020404030301010803" pitchFamily="18" charset="0"/>
              </a:rPr>
              <a:t>	Interpreted languages</a:t>
            </a:r>
          </a:p>
          <a:p>
            <a:pPr marL="0" indent="0">
              <a:buNone/>
            </a:pPr>
            <a:r>
              <a:rPr lang="en-US" dirty="0">
                <a:latin typeface="Garamond" panose="02020404030301010803" pitchFamily="18" charset="0"/>
              </a:rPr>
              <a:t>	Large data transfers between client and server</a:t>
            </a:r>
          </a:p>
        </p:txBody>
      </p:sp>
    </p:spTree>
    <p:extLst>
      <p:ext uri="{BB962C8B-B14F-4D97-AF65-F5344CB8AC3E}">
        <p14:creationId xmlns:p14="http://schemas.microsoft.com/office/powerpoint/2010/main" val="1970026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6497F12-0E57-B040-B6EF-6191DC7B73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61" y="753035"/>
            <a:ext cx="12177739" cy="535820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C51DA9B-F78B-7742-BDA9-1C146974370B}"/>
              </a:ext>
            </a:extLst>
          </p:cNvPr>
          <p:cNvSpPr txBox="1"/>
          <p:nvPr/>
        </p:nvSpPr>
        <p:spPr>
          <a:xfrm>
            <a:off x="10219765" y="1021976"/>
            <a:ext cx="13356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MAMP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575150-B862-B24D-85AE-2739EA0F6286}"/>
              </a:ext>
            </a:extLst>
          </p:cNvPr>
          <p:cNvSpPr txBox="1"/>
          <p:nvPr/>
        </p:nvSpPr>
        <p:spPr>
          <a:xfrm>
            <a:off x="10219765" y="1875692"/>
            <a:ext cx="13313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WAMP</a:t>
            </a:r>
          </a:p>
        </p:txBody>
      </p:sp>
    </p:spTree>
    <p:extLst>
      <p:ext uri="{BB962C8B-B14F-4D97-AF65-F5344CB8AC3E}">
        <p14:creationId xmlns:p14="http://schemas.microsoft.com/office/powerpoint/2010/main" val="11860645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B9960B2-25F6-3B44-BF02-DB18E126AF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7435" y="327360"/>
            <a:ext cx="8987118" cy="6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47552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49485-ED5F-7B40-947C-C287B8BD9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Considerations for Internet Services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D3B2CA-CB71-3B4F-B241-35D92448CE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441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latin typeface="Garamond" panose="02020404030301010803" pitchFamily="18" charset="0"/>
              </a:rPr>
              <a:t>Stateless system</a:t>
            </a:r>
            <a:r>
              <a:rPr lang="en-US" dirty="0">
                <a:latin typeface="Garamond" panose="02020404030301010803" pitchFamily="18" charset="0"/>
              </a:rPr>
              <a:t> – Due to the response-request model there is no constant or continuous state</a:t>
            </a:r>
          </a:p>
          <a:p>
            <a:pPr marL="0" indent="0">
              <a:buNone/>
            </a:pPr>
            <a:endParaRPr lang="en-US" dirty="0">
              <a:latin typeface="Garamond" panose="02020404030301010803" pitchFamily="18" charset="0"/>
            </a:endParaRPr>
          </a:p>
          <a:p>
            <a:pPr marL="0" indent="0">
              <a:buNone/>
            </a:pPr>
            <a:r>
              <a:rPr lang="en-US" dirty="0">
                <a:latin typeface="Garamond" panose="02020404030301010803" pitchFamily="18" charset="0"/>
              </a:rPr>
              <a:t>Rapid development is possible due to low-cost of entry, lack of complex compilation pipelines and other native application considerations</a:t>
            </a:r>
          </a:p>
          <a:p>
            <a:pPr marL="0" indent="0">
              <a:buNone/>
            </a:pPr>
            <a:endParaRPr lang="en-US" dirty="0">
              <a:latin typeface="Garamond" panose="02020404030301010803" pitchFamily="18" charset="0"/>
            </a:endParaRPr>
          </a:p>
          <a:p>
            <a:pPr marL="0" indent="0">
              <a:buNone/>
            </a:pPr>
            <a:r>
              <a:rPr lang="en-US" dirty="0">
                <a:latin typeface="Garamond" panose="02020404030301010803" pitchFamily="18" charset="0"/>
              </a:rPr>
              <a:t>Limitations based on client-server model, and browser constraints</a:t>
            </a:r>
          </a:p>
          <a:p>
            <a:pPr marL="0" indent="0">
              <a:buNone/>
            </a:pPr>
            <a:endParaRPr lang="en-US" dirty="0">
              <a:latin typeface="Garamond" panose="02020404030301010803" pitchFamily="18" charset="0"/>
            </a:endParaRPr>
          </a:p>
          <a:p>
            <a:pPr marL="0" indent="0">
              <a:buNone/>
            </a:pPr>
            <a:r>
              <a:rPr lang="en-US" dirty="0">
                <a:latin typeface="Garamond" panose="02020404030301010803" pitchFamily="18" charset="0"/>
              </a:rPr>
              <a:t>Hardware and software independence due to interfaces between components</a:t>
            </a:r>
          </a:p>
        </p:txBody>
      </p:sp>
    </p:spTree>
    <p:extLst>
      <p:ext uri="{BB962C8B-B14F-4D97-AF65-F5344CB8AC3E}">
        <p14:creationId xmlns:p14="http://schemas.microsoft.com/office/powerpoint/2010/main" val="3971581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49485-ED5F-7B40-947C-C287B8BD9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Representational State Transfer (REST)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D3B2CA-CB71-3B4F-B241-35D92448CE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22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Garamond" panose="02020404030301010803" pitchFamily="18" charset="0"/>
              </a:rPr>
              <a:t>Means of aligning client and server communications to communicate system state, mainly through HTTP requests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C595A4F-F188-EF4A-94CB-DF137BD069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5800" y="3048000"/>
            <a:ext cx="8280400" cy="359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7265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Database Recovery Management </a:t>
            </a:r>
          </a:p>
        </p:txBody>
      </p:sp>
      <p:sp>
        <p:nvSpPr>
          <p:cNvPr id="4505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9537" indent="0">
              <a:buNone/>
            </a:pPr>
            <a:r>
              <a:rPr lang="en-US" altLang="en-US" b="1" dirty="0">
                <a:latin typeface="Garamond" panose="02020404030301010803" pitchFamily="18" charset="0"/>
              </a:rPr>
              <a:t>Database recovery</a:t>
            </a:r>
            <a:r>
              <a:rPr lang="en-US" altLang="en-US" dirty="0">
                <a:latin typeface="Garamond" panose="02020404030301010803" pitchFamily="18" charset="0"/>
              </a:rPr>
              <a:t>: Restores database from a given state to a previously consistent state</a:t>
            </a:r>
          </a:p>
          <a:p>
            <a:pPr marL="109537" indent="0">
              <a:buNone/>
            </a:pPr>
            <a:endParaRPr lang="en-US" altLang="en-US" dirty="0">
              <a:latin typeface="Garamond" panose="02020404030301010803" pitchFamily="18" charset="0"/>
            </a:endParaRPr>
          </a:p>
          <a:p>
            <a:pPr marL="109537" indent="0">
              <a:buNone/>
            </a:pPr>
            <a:r>
              <a:rPr lang="en-US" altLang="en-US" dirty="0">
                <a:latin typeface="Garamond" panose="02020404030301010803" pitchFamily="18" charset="0"/>
              </a:rPr>
              <a:t>Recovery of transactions is based on the atomic guarantee for database transactions</a:t>
            </a:r>
          </a:p>
          <a:p>
            <a:pPr marL="109537" indent="0">
              <a:buNone/>
            </a:pPr>
            <a:endParaRPr lang="en-US" altLang="en-US" dirty="0">
              <a:latin typeface="Garamond" panose="02020404030301010803" pitchFamily="18" charset="0"/>
            </a:endParaRPr>
          </a:p>
          <a:p>
            <a:pPr marL="109537" indent="0">
              <a:buNone/>
            </a:pPr>
            <a:r>
              <a:rPr lang="en-US" altLang="en-US" dirty="0">
                <a:latin typeface="Garamond" panose="02020404030301010803" pitchFamily="18" charset="0"/>
              </a:rPr>
              <a:t>Reverses all changes made by a transaction before transaction failure (aborted, hardware / software failure, human error or natural disaster)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455407D-8D9F-4DF9-A38C-36A91EDC3B4B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46644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49485-ED5F-7B40-947C-C287B8BD9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Representational State Transfer (REST)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D3B2CA-CB71-3B4F-B241-35D92448CE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22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Garamond" panose="02020404030301010803" pitchFamily="18" charset="0"/>
              </a:rPr>
              <a:t>Means of aligning client and server communications to communicate system state, mainly through HTTP requests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FB4BF6-B3FE-F443-8A74-3A6AE6588B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3617" y="3048000"/>
            <a:ext cx="9724765" cy="3173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01798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49485-ED5F-7B40-947C-C287B8BD9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Representational State Transfer (REST)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23AE5D-9830-344D-BAD8-05040A52F0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186517"/>
            <a:ext cx="4457700" cy="1676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F9C7899-A503-C042-9AF1-7BD641A1B8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1450" y="1999990"/>
            <a:ext cx="3251200" cy="1473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9880264-7BDA-7E4F-B157-EA79734351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8415" y="2736590"/>
            <a:ext cx="3314700" cy="184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69179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E6A3875-E01B-C04E-A0FD-7998A6725D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81110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5C49485-ED5F-7B40-947C-C287B8BD9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What is the Cloud?</a:t>
            </a:r>
          </a:p>
        </p:txBody>
      </p:sp>
    </p:spTree>
    <p:extLst>
      <p:ext uri="{BB962C8B-B14F-4D97-AF65-F5344CB8AC3E}">
        <p14:creationId xmlns:p14="http://schemas.microsoft.com/office/powerpoint/2010/main" val="257437318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49485-ED5F-7B40-947C-C287B8BD9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What is the Cloud?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077971B-58A3-444A-AA9C-EFD3F24BA9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Garamond" panose="02020404030301010803" pitchFamily="18" charset="0"/>
              </a:rPr>
              <a:t>Historically, anything people at the time don’t understand or want to define:</a:t>
            </a:r>
          </a:p>
          <a:p>
            <a:pPr marL="514350" indent="-514350">
              <a:buAutoNum type="arabicPeriod"/>
            </a:pPr>
            <a:r>
              <a:rPr lang="en-US" dirty="0">
                <a:latin typeface="Garamond" panose="02020404030301010803" pitchFamily="18" charset="0"/>
              </a:rPr>
              <a:t>1980s telecommunications networks</a:t>
            </a:r>
          </a:p>
          <a:p>
            <a:pPr marL="514350" indent="-514350">
              <a:buAutoNum type="arabicPeriod"/>
            </a:pPr>
            <a:r>
              <a:rPr lang="en-US" dirty="0">
                <a:latin typeface="Garamond" panose="02020404030301010803" pitchFamily="18" charset="0"/>
              </a:rPr>
              <a:t>1990s Internet </a:t>
            </a:r>
          </a:p>
          <a:p>
            <a:pPr marL="514350" indent="-514350">
              <a:buAutoNum type="arabicPeriod"/>
            </a:pPr>
            <a:r>
              <a:rPr lang="en-US" dirty="0">
                <a:latin typeface="Garamond" panose="02020404030301010803" pitchFamily="18" charset="0"/>
              </a:rPr>
              <a:t>Currently, massive international configuration of provisioned network infrastructure primarily housed in dedicated data centers</a:t>
            </a:r>
          </a:p>
          <a:p>
            <a:pPr marL="0" indent="0">
              <a:buNone/>
            </a:pPr>
            <a:endParaRPr lang="en-US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3641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49485-ED5F-7B40-947C-C287B8BD9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What is the Cloud?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077971B-58A3-444A-AA9C-EFD3F24BA9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3654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>
                <a:latin typeface="Garamond" panose="02020404030301010803" pitchFamily="18" charset="0"/>
              </a:rPr>
              <a:t>Cloud computing </a:t>
            </a:r>
            <a:r>
              <a:rPr lang="en-US" dirty="0">
                <a:latin typeface="Garamond" panose="02020404030301010803" pitchFamily="18" charset="0"/>
              </a:rPr>
              <a:t>(from NIST) – “a computing model for enabling ubiquitous, convenient, on-demand network access to a shared pool of configurable computer resources (e.g., networks, servers, storage, applications and services) that can be rapidly provisioned and released with minimal management effort or service provider interaction.”</a:t>
            </a:r>
          </a:p>
          <a:p>
            <a:pPr marL="0" indent="0">
              <a:buNone/>
            </a:pPr>
            <a:endParaRPr lang="en-US" dirty="0">
              <a:latin typeface="Garamond" panose="02020404030301010803" pitchFamily="18" charset="0"/>
            </a:endParaRPr>
          </a:p>
          <a:p>
            <a:pPr marL="0" indent="0">
              <a:buNone/>
            </a:pPr>
            <a:r>
              <a:rPr lang="en-US" b="1" dirty="0">
                <a:latin typeface="Garamond" panose="02020404030301010803" pitchFamily="18" charset="0"/>
              </a:rPr>
              <a:t>Cloud Services</a:t>
            </a:r>
            <a:r>
              <a:rPr lang="en-US" dirty="0">
                <a:latin typeface="Garamond" panose="02020404030301010803" pitchFamily="18" charset="0"/>
              </a:rPr>
              <a:t>  - refer to the services provided by cloud computing </a:t>
            </a:r>
            <a:endParaRPr lang="en-US" b="1" dirty="0">
              <a:latin typeface="Garamond" panose="02020404030301010803" pitchFamily="18" charset="0"/>
            </a:endParaRPr>
          </a:p>
          <a:p>
            <a:pPr marL="0" indent="0">
              <a:buNone/>
            </a:pPr>
            <a:endParaRPr lang="en-US" b="1" dirty="0">
              <a:latin typeface="Garamond" panose="02020404030301010803" pitchFamily="18" charset="0"/>
            </a:endParaRPr>
          </a:p>
          <a:p>
            <a:pPr marL="0" indent="0">
              <a:buNone/>
            </a:pPr>
            <a:r>
              <a:rPr lang="en-US" dirty="0">
                <a:latin typeface="Garamond" panose="02020404030301010803" pitchFamily="18" charset="0"/>
              </a:rPr>
              <a:t>“However, cloud computing itself is still in the early years and needs to mature further before it can be widely adopted. ” </a:t>
            </a:r>
          </a:p>
          <a:p>
            <a:pPr marL="0" indent="0" algn="ctr">
              <a:buNone/>
            </a:pPr>
            <a:r>
              <a:rPr lang="en-US" dirty="0">
                <a:latin typeface="Garamond" panose="02020404030301010803" pitchFamily="18" charset="0"/>
              </a:rPr>
              <a:t>??????? Ignore the book on this</a:t>
            </a:r>
          </a:p>
        </p:txBody>
      </p:sp>
    </p:spTree>
    <p:extLst>
      <p:ext uri="{BB962C8B-B14F-4D97-AF65-F5344CB8AC3E}">
        <p14:creationId xmlns:p14="http://schemas.microsoft.com/office/powerpoint/2010/main" val="1724895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49485-ED5F-7B40-947C-C287B8BD9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Cloud Scope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077971B-58A3-444A-AA9C-EFD3F24BA9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3654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latin typeface="Garamond" panose="02020404030301010803" pitchFamily="18" charset="0"/>
              </a:rPr>
              <a:t>Public Cloud</a:t>
            </a:r>
            <a:endParaRPr lang="en-US" dirty="0">
              <a:latin typeface="Garamond" panose="02020404030301010803" pitchFamily="18" charset="0"/>
            </a:endParaRPr>
          </a:p>
          <a:p>
            <a:pPr marL="0" indent="0">
              <a:buNone/>
            </a:pPr>
            <a:r>
              <a:rPr lang="en-US" b="1" dirty="0">
                <a:latin typeface="Garamond" panose="02020404030301010803" pitchFamily="18" charset="0"/>
              </a:rPr>
              <a:t>		</a:t>
            </a:r>
            <a:r>
              <a:rPr lang="en-US" dirty="0">
                <a:latin typeface="Garamond" panose="02020404030301010803" pitchFamily="18" charset="0"/>
              </a:rPr>
              <a:t>	third-party created cloud services available to public 				and institutions</a:t>
            </a:r>
            <a:endParaRPr lang="en-US" b="1" dirty="0">
              <a:latin typeface="Garamond" panose="02020404030301010803" pitchFamily="18" charset="0"/>
            </a:endParaRPr>
          </a:p>
          <a:p>
            <a:pPr marL="0" indent="0">
              <a:buNone/>
            </a:pPr>
            <a:r>
              <a:rPr lang="en-US" b="1" dirty="0">
                <a:latin typeface="Garamond" panose="02020404030301010803" pitchFamily="18" charset="0"/>
              </a:rPr>
              <a:t>Private Cloud</a:t>
            </a:r>
            <a:endParaRPr lang="en-US" dirty="0">
              <a:latin typeface="Garamond" panose="02020404030301010803" pitchFamily="18" charset="0"/>
            </a:endParaRPr>
          </a:p>
          <a:p>
            <a:pPr marL="0" indent="0">
              <a:buNone/>
            </a:pPr>
            <a:r>
              <a:rPr lang="en-US" dirty="0">
                <a:latin typeface="Garamond" panose="02020404030301010803" pitchFamily="18" charset="0"/>
              </a:rPr>
              <a:t>			internal to a single large organization, may be managed 			internally or via a third-party manager</a:t>
            </a:r>
          </a:p>
          <a:p>
            <a:pPr marL="0" indent="0">
              <a:buNone/>
            </a:pPr>
            <a:r>
              <a:rPr lang="en-US" b="1" dirty="0">
                <a:latin typeface="Garamond" panose="02020404030301010803" pitchFamily="18" charset="0"/>
              </a:rPr>
              <a:t>Community Cloud</a:t>
            </a:r>
          </a:p>
          <a:p>
            <a:pPr marL="0" indent="0">
              <a:buNone/>
            </a:pPr>
            <a:r>
              <a:rPr lang="en-US" dirty="0">
                <a:latin typeface="Garamond" panose="02020404030301010803" pitchFamily="18" charset="0"/>
              </a:rPr>
              <a:t>			cloud arrangement organized for a common industry 			or application domain, multi-institution / organization</a:t>
            </a:r>
          </a:p>
        </p:txBody>
      </p:sp>
    </p:spTree>
    <p:extLst>
      <p:ext uri="{BB962C8B-B14F-4D97-AF65-F5344CB8AC3E}">
        <p14:creationId xmlns:p14="http://schemas.microsoft.com/office/powerpoint/2010/main" val="247882380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C075029-0E87-3345-965E-017C73B964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3294" y="0"/>
            <a:ext cx="88743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01837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49485-ED5F-7B40-947C-C287B8BD9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Relevance to Databases? 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077971B-58A3-444A-AA9C-EFD3F24BA9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3654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Garamond" panose="02020404030301010803" pitchFamily="18" charset="0"/>
              </a:rPr>
              <a:t>All of the cloud and application stacks mentioned so far make use of some form of datastore on the backend</a:t>
            </a:r>
          </a:p>
          <a:p>
            <a:pPr marL="0" indent="0">
              <a:buNone/>
            </a:pPr>
            <a:endParaRPr lang="en-US" dirty="0">
              <a:latin typeface="Garamond" panose="02020404030301010803" pitchFamily="18" charset="0"/>
            </a:endParaRPr>
          </a:p>
          <a:p>
            <a:pPr marL="0" indent="0">
              <a:buNone/>
            </a:pPr>
            <a:r>
              <a:rPr lang="en-US" dirty="0">
                <a:latin typeface="Garamond" panose="02020404030301010803" pitchFamily="18" charset="0"/>
              </a:rPr>
              <a:t>Amazon Web Services, Microsoft Azure, etc., allow for quick provisioning of pre-setup machines to scale web application infrastructures, this includes databases and data store solutions</a:t>
            </a:r>
          </a:p>
          <a:p>
            <a:pPr marL="0" indent="0">
              <a:buNone/>
            </a:pPr>
            <a:endParaRPr lang="en-US" dirty="0">
              <a:latin typeface="Garamond" panose="02020404030301010803" pitchFamily="18" charset="0"/>
            </a:endParaRPr>
          </a:p>
          <a:p>
            <a:pPr marL="0" indent="0">
              <a:buNone/>
            </a:pPr>
            <a:r>
              <a:rPr lang="en-US" dirty="0">
                <a:latin typeface="Garamond" panose="02020404030301010803" pitchFamily="18" charset="0"/>
              </a:rPr>
              <a:t>Considerations for database management and design are severely impacted by the new distributed nature of application development and provisioning</a:t>
            </a:r>
          </a:p>
          <a:p>
            <a:pPr marL="0" indent="0">
              <a:buNone/>
            </a:pPr>
            <a:endParaRPr lang="en-US" dirty="0">
              <a:latin typeface="Garamond" panose="02020404030301010803" pitchFamily="18" charset="0"/>
            </a:endParaRPr>
          </a:p>
          <a:p>
            <a:pPr marL="0" indent="0">
              <a:buNone/>
            </a:pPr>
            <a:endParaRPr lang="en-US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1338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49485-ED5F-7B40-947C-C287B8BD9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Switching Gears to Literal Connections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D3B2CA-CB71-3B4F-B241-35D92448CE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Garamond" panose="02020404030301010803" pitchFamily="18" charset="0"/>
              </a:rPr>
              <a:t>Database Cursors and Sessions</a:t>
            </a:r>
          </a:p>
          <a:p>
            <a:pPr marL="0" indent="0">
              <a:buNone/>
            </a:pPr>
            <a:endParaRPr lang="en-US" dirty="0">
              <a:latin typeface="Garamond" panose="02020404030301010803" pitchFamily="18" charset="0"/>
            </a:endParaRPr>
          </a:p>
          <a:p>
            <a:pPr marL="0" indent="0">
              <a:buNone/>
            </a:pPr>
            <a:r>
              <a:rPr lang="en-US" dirty="0">
                <a:latin typeface="Garamond" panose="02020404030301010803" pitchFamily="18" charset="0"/>
              </a:rPr>
              <a:t>Overview of a JDBC Example</a:t>
            </a:r>
          </a:p>
          <a:p>
            <a:pPr marL="0" indent="0">
              <a:buNone/>
            </a:pPr>
            <a:endParaRPr lang="en-US" dirty="0">
              <a:latin typeface="Garamond" panose="02020404030301010803" pitchFamily="18" charset="0"/>
            </a:endParaRPr>
          </a:p>
          <a:p>
            <a:pPr marL="0" indent="0">
              <a:buNone/>
            </a:pPr>
            <a:r>
              <a:rPr lang="en-US" dirty="0">
                <a:latin typeface="Garamond" panose="02020404030301010803" pitchFamily="18" charset="0"/>
              </a:rPr>
              <a:t>Overview of a Python MySQL connector example</a:t>
            </a:r>
          </a:p>
        </p:txBody>
      </p:sp>
    </p:spTree>
    <p:extLst>
      <p:ext uri="{BB962C8B-B14F-4D97-AF65-F5344CB8AC3E}">
        <p14:creationId xmlns:p14="http://schemas.microsoft.com/office/powerpoint/2010/main" val="185369278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49485-ED5F-7B40-947C-C287B8BD9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Database Cursors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D3B2CA-CB71-3B4F-B241-35D92448CE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Garamond" panose="02020404030301010803" pitchFamily="18" charset="0"/>
              </a:rPr>
              <a:t>A </a:t>
            </a:r>
            <a:r>
              <a:rPr lang="en-US" b="1" dirty="0">
                <a:latin typeface="Garamond" panose="02020404030301010803" pitchFamily="18" charset="0"/>
              </a:rPr>
              <a:t>cursor</a:t>
            </a:r>
            <a:r>
              <a:rPr lang="en-US" dirty="0">
                <a:latin typeface="Garamond" panose="02020404030301010803" pitchFamily="18" charset="0"/>
              </a:rPr>
              <a:t> is a special construct in procedural SQL to hold the row results returned by a SQL query.</a:t>
            </a:r>
          </a:p>
          <a:p>
            <a:pPr marL="0" indent="0">
              <a:buNone/>
            </a:pPr>
            <a:endParaRPr lang="en-US" dirty="0">
              <a:latin typeface="Garamond" panose="02020404030301010803" pitchFamily="18" charset="0"/>
            </a:endParaRPr>
          </a:p>
          <a:p>
            <a:pPr marL="0" indent="0">
              <a:buNone/>
            </a:pPr>
            <a:r>
              <a:rPr lang="en-US" dirty="0">
                <a:latin typeface="Garamond" panose="02020404030301010803" pitchFamily="18" charset="0"/>
              </a:rPr>
              <a:t>Cursor provides an interface to iterate over results of a query, typically one row at a time based on calls to a FETCH command. </a:t>
            </a:r>
          </a:p>
          <a:p>
            <a:pPr marL="0" indent="0">
              <a:buNone/>
            </a:pPr>
            <a:endParaRPr lang="en-US" dirty="0">
              <a:latin typeface="Garamond" panose="02020404030301010803" pitchFamily="18" charset="0"/>
            </a:endParaRPr>
          </a:p>
          <a:p>
            <a:pPr marL="0" indent="0">
              <a:buNone/>
            </a:pPr>
            <a:r>
              <a:rPr lang="en-US" dirty="0">
                <a:latin typeface="Garamond" panose="02020404030301010803" pitchFamily="18" charset="0"/>
              </a:rPr>
              <a:t>In SQL, you DECLARE variables to hold each “current” row of information.</a:t>
            </a:r>
          </a:p>
        </p:txBody>
      </p:sp>
    </p:spTree>
    <p:extLst>
      <p:ext uri="{BB962C8B-B14F-4D97-AF65-F5344CB8AC3E}">
        <p14:creationId xmlns:p14="http://schemas.microsoft.com/office/powerpoint/2010/main" val="39632850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Basic Illustration of the Issue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455407D-8D9F-4DF9-A38C-36A91EDC3B4B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95F666-053F-0D41-8EFE-544781112FB0}"/>
              </a:ext>
            </a:extLst>
          </p:cNvPr>
          <p:cNvSpPr txBox="1"/>
          <p:nvPr/>
        </p:nvSpPr>
        <p:spPr>
          <a:xfrm>
            <a:off x="838200" y="3429000"/>
            <a:ext cx="107112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READ(A)</a:t>
            </a:r>
          </a:p>
          <a:p>
            <a:r>
              <a:rPr lang="en-US" dirty="0"/>
              <a:t>WRITE(A)</a:t>
            </a:r>
          </a:p>
          <a:p>
            <a:r>
              <a:rPr lang="en-US" dirty="0"/>
              <a:t>COMMIT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AC318A2-464C-0341-9DED-B366044670E7}"/>
              </a:ext>
            </a:extLst>
          </p:cNvPr>
          <p:cNvSpPr/>
          <p:nvPr/>
        </p:nvSpPr>
        <p:spPr>
          <a:xfrm>
            <a:off x="3903405" y="2681435"/>
            <a:ext cx="1965533" cy="2418460"/>
          </a:xfrm>
          <a:prstGeom prst="round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802EC8-B599-764B-BF91-14B22C07EF3B}"/>
              </a:ext>
            </a:extLst>
          </p:cNvPr>
          <p:cNvSpPr txBox="1"/>
          <p:nvPr/>
        </p:nvSpPr>
        <p:spPr>
          <a:xfrm>
            <a:off x="4391708" y="2228857"/>
            <a:ext cx="988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Memory</a:t>
            </a:r>
          </a:p>
        </p:txBody>
      </p:sp>
      <p:sp>
        <p:nvSpPr>
          <p:cNvPr id="8" name="Magnetic Disk 7">
            <a:extLst>
              <a:ext uri="{FF2B5EF4-FFF2-40B4-BE49-F238E27FC236}">
                <a16:creationId xmlns:a16="http://schemas.microsoft.com/office/drawing/2014/main" id="{0CDAA224-9239-774A-AB2B-B218AC98F645}"/>
              </a:ext>
            </a:extLst>
          </p:cNvPr>
          <p:cNvSpPr/>
          <p:nvPr/>
        </p:nvSpPr>
        <p:spPr>
          <a:xfrm>
            <a:off x="8232562" y="3126165"/>
            <a:ext cx="1704174" cy="1563881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208DAD8-729B-F149-824A-6B720A462065}"/>
              </a:ext>
            </a:extLst>
          </p:cNvPr>
          <p:cNvSpPr txBox="1"/>
          <p:nvPr/>
        </p:nvSpPr>
        <p:spPr>
          <a:xfrm>
            <a:off x="8636898" y="2682070"/>
            <a:ext cx="895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Storage</a:t>
            </a:r>
          </a:p>
        </p:txBody>
      </p:sp>
    </p:spTree>
    <p:extLst>
      <p:ext uri="{BB962C8B-B14F-4D97-AF65-F5344CB8AC3E}">
        <p14:creationId xmlns:p14="http://schemas.microsoft.com/office/powerpoint/2010/main" val="11472567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49485-ED5F-7B40-947C-C287B8BD9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Database Session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D3B2CA-CB71-3B4F-B241-35D92448CE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Garamond" panose="02020404030301010803" pitchFamily="18" charset="0"/>
              </a:rPr>
              <a:t>A database </a:t>
            </a:r>
            <a:r>
              <a:rPr lang="en-US" b="1" dirty="0">
                <a:latin typeface="Garamond" panose="02020404030301010803" pitchFamily="18" charset="0"/>
              </a:rPr>
              <a:t>session</a:t>
            </a:r>
            <a:r>
              <a:rPr lang="en-US" dirty="0">
                <a:latin typeface="Garamond" panose="02020404030301010803" pitchFamily="18" charset="0"/>
              </a:rPr>
              <a:t> represents a unit of work that:</a:t>
            </a:r>
          </a:p>
          <a:p>
            <a:pPr marL="0" indent="0">
              <a:buNone/>
            </a:pPr>
            <a:endParaRPr lang="en-US" dirty="0">
              <a:latin typeface="Garamond" panose="02020404030301010803" pitchFamily="18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Garamond" panose="02020404030301010803" pitchFamily="18" charset="0"/>
              </a:rPr>
              <a:t>maintains a list of objects affected by a business transaction (or multiple transactions in database terms)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Garamond" panose="02020404030301010803" pitchFamily="18" charset="0"/>
              </a:rPr>
              <a:t>coordinates writing out changes (flushing or committing back to system)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Garamond" panose="02020404030301010803" pitchFamily="18" charset="0"/>
              </a:rPr>
              <a:t>resolves concurrency problems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Garamond" panose="02020404030301010803" pitchFamily="18" charset="0"/>
              </a:rPr>
              <a:t>can exist for a single transaction (unadvised) or a group of transactions known as a “conversation”</a:t>
            </a:r>
          </a:p>
        </p:txBody>
      </p:sp>
    </p:spTree>
    <p:extLst>
      <p:ext uri="{BB962C8B-B14F-4D97-AF65-F5344CB8AC3E}">
        <p14:creationId xmlns:p14="http://schemas.microsoft.com/office/powerpoint/2010/main" val="4158607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49485-ED5F-7B40-947C-C287B8BD9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Java MySQL Connector (JDBC)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D3B2CA-CB71-3B4F-B241-35D92448CE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Garamond" panose="02020404030301010803" pitchFamily="18" charset="0"/>
              </a:rPr>
              <a:t>Example file included on Canvas</a:t>
            </a:r>
          </a:p>
          <a:p>
            <a:endParaRPr lang="en-US" dirty="0">
              <a:latin typeface="Garamond" panose="02020404030301010803" pitchFamily="18" charset="0"/>
            </a:endParaRPr>
          </a:p>
          <a:p>
            <a:pPr marL="0" indent="0">
              <a:buNone/>
            </a:pPr>
            <a:r>
              <a:rPr lang="en-US" dirty="0">
                <a:latin typeface="Garamond" panose="02020404030301010803" pitchFamily="18" charset="0"/>
              </a:rPr>
              <a:t>Need to include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mysql-connector-java-8.0.23.jar</a:t>
            </a:r>
            <a:r>
              <a:rPr lang="en-US" dirty="0">
                <a:latin typeface="Garamond" panose="02020404030301010803" pitchFamily="18" charset="0"/>
                <a:cs typeface="Consolas" panose="020B0609020204030204" pitchFamily="49" charset="0"/>
              </a:rPr>
              <a:t> in project</a:t>
            </a:r>
          </a:p>
          <a:p>
            <a:pPr marL="0" indent="0">
              <a:buNone/>
            </a:pPr>
            <a:endParaRPr lang="en-US" dirty="0">
              <a:latin typeface="Garamond" panose="02020404030301010803" pitchFamily="18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latin typeface="Garamond" panose="02020404030301010803" pitchFamily="18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latin typeface="Garamond" panose="02020404030301010803" pitchFamily="18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latin typeface="Garamond" panose="02020404030301010803" pitchFamily="18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492636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49485-ED5F-7B40-947C-C287B8BD9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Python MySQL Connector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D3B2CA-CB71-3B4F-B241-35D92448CE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Garamond" panose="02020404030301010803" pitchFamily="18" charset="0"/>
              </a:rPr>
              <a:t>Example file included on Canvas</a:t>
            </a:r>
          </a:p>
          <a:p>
            <a:pPr marL="0" indent="0">
              <a:buNone/>
            </a:pPr>
            <a:endParaRPr lang="en-US" dirty="0">
              <a:latin typeface="Garamond" panose="02020404030301010803" pitchFamily="18" charset="0"/>
            </a:endParaRPr>
          </a:p>
          <a:p>
            <a:pPr marL="0" indent="0">
              <a:buNone/>
            </a:pPr>
            <a:r>
              <a:rPr lang="en-US" dirty="0">
                <a:latin typeface="Garamond" panose="02020404030301010803" pitchFamily="18" charset="0"/>
              </a:rPr>
              <a:t>Python installation requires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mysql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-connector</a:t>
            </a:r>
            <a:r>
              <a:rPr lang="en-US" dirty="0">
                <a:latin typeface="Garamond" panose="02020404030301010803" pitchFamily="18" charset="0"/>
                <a:cs typeface="Consolas" panose="020B0609020204030204" pitchFamily="49" charset="0"/>
              </a:rPr>
              <a:t> package</a:t>
            </a:r>
          </a:p>
          <a:p>
            <a:pPr marL="0" indent="0">
              <a:buNone/>
            </a:pPr>
            <a:endParaRPr lang="en-US" dirty="0">
              <a:latin typeface="Garamond" panose="02020404030301010803" pitchFamily="18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Garamond" panose="02020404030301010803" pitchFamily="18" charset="0"/>
                <a:cs typeface="Consolas" panose="020B0609020204030204" pitchFamily="49" charset="0"/>
              </a:rPr>
              <a:t>A bit simpler than the Java example</a:t>
            </a:r>
          </a:p>
          <a:p>
            <a:pPr marL="0" indent="0">
              <a:buNone/>
            </a:pPr>
            <a:endParaRPr lang="en-US" dirty="0">
              <a:latin typeface="Garamond" panose="02020404030301010803" pitchFamily="18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pip install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mysql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-connector</a:t>
            </a:r>
            <a:r>
              <a:rPr lang="en-US" dirty="0">
                <a:latin typeface="Garamond" panose="02020404030301010803" pitchFamily="18" charset="0"/>
                <a:cs typeface="Consolas" panose="020B0609020204030204" pitchFamily="49" charset="0"/>
              </a:rPr>
              <a:t> should work 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270136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49485-ED5F-7B40-947C-C287B8BD9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Java Graphical User Interfaces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D3B2CA-CB71-3B4F-B241-35D92448CE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Garamond" panose="02020404030301010803" pitchFamily="18" charset="0"/>
              </a:rPr>
              <a:t>AWT</a:t>
            </a:r>
          </a:p>
          <a:p>
            <a:pPr marL="0" indent="0">
              <a:buNone/>
            </a:pPr>
            <a:endParaRPr lang="en-US" dirty="0">
              <a:latin typeface="Garamond" panose="02020404030301010803" pitchFamily="18" charset="0"/>
            </a:endParaRPr>
          </a:p>
          <a:p>
            <a:pPr marL="0" indent="0">
              <a:buNone/>
            </a:pPr>
            <a:r>
              <a:rPr lang="en-US" dirty="0">
                <a:latin typeface="Garamond" panose="02020404030301010803" pitchFamily="18" charset="0"/>
              </a:rPr>
              <a:t>Swing</a:t>
            </a:r>
          </a:p>
          <a:p>
            <a:pPr marL="0" indent="0">
              <a:buNone/>
            </a:pPr>
            <a:endParaRPr lang="en-US" dirty="0">
              <a:latin typeface="Garamond" panose="02020404030301010803" pitchFamily="18" charset="0"/>
            </a:endParaRPr>
          </a:p>
          <a:p>
            <a:pPr marL="0" indent="0">
              <a:buNone/>
            </a:pPr>
            <a:r>
              <a:rPr lang="en-US" dirty="0">
                <a:latin typeface="Garamond" panose="02020404030301010803" pitchFamily="18" charset="0"/>
              </a:rPr>
              <a:t>JavaFX</a:t>
            </a:r>
          </a:p>
        </p:txBody>
      </p:sp>
    </p:spTree>
    <p:extLst>
      <p:ext uri="{BB962C8B-B14F-4D97-AF65-F5344CB8AC3E}">
        <p14:creationId xmlns:p14="http://schemas.microsoft.com/office/powerpoint/2010/main" val="148100212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49485-ED5F-7B40-947C-C287B8BD9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Python Graphical User Interfaces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D3B2CA-CB71-3B4F-B241-35D92448CE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>
                <a:latin typeface="Garamond" panose="02020404030301010803" pitchFamily="18" charset="0"/>
              </a:rPr>
              <a:t>TkInter</a:t>
            </a:r>
            <a:endParaRPr lang="en-US" dirty="0">
              <a:latin typeface="Garamond" panose="02020404030301010803" pitchFamily="18" charset="0"/>
            </a:endParaRPr>
          </a:p>
          <a:p>
            <a:pPr marL="0" indent="0">
              <a:buNone/>
            </a:pPr>
            <a:endParaRPr lang="en-US" dirty="0">
              <a:latin typeface="Garamond" panose="02020404030301010803" pitchFamily="18" charset="0"/>
            </a:endParaRPr>
          </a:p>
          <a:p>
            <a:pPr marL="0" indent="0">
              <a:buNone/>
            </a:pPr>
            <a:r>
              <a:rPr lang="en-US" dirty="0" err="1">
                <a:latin typeface="Garamond" panose="02020404030301010803" pitchFamily="18" charset="0"/>
              </a:rPr>
              <a:t>wxPython</a:t>
            </a:r>
            <a:endParaRPr lang="en-US" dirty="0">
              <a:latin typeface="Garamond" panose="02020404030301010803" pitchFamily="18" charset="0"/>
            </a:endParaRPr>
          </a:p>
          <a:p>
            <a:pPr marL="0" indent="0">
              <a:buNone/>
            </a:pPr>
            <a:endParaRPr lang="en-US" dirty="0">
              <a:latin typeface="Garamond" panose="02020404030301010803" pitchFamily="18" charset="0"/>
            </a:endParaRPr>
          </a:p>
          <a:p>
            <a:pPr marL="0" indent="0">
              <a:buNone/>
            </a:pPr>
            <a:r>
              <a:rPr lang="en-US" dirty="0">
                <a:latin typeface="Garamond" panose="02020404030301010803" pitchFamily="18" charset="0"/>
              </a:rPr>
              <a:t>Flask (probably simplest web application framework)</a:t>
            </a:r>
          </a:p>
          <a:p>
            <a:pPr marL="0" indent="0">
              <a:buNone/>
            </a:pPr>
            <a:endParaRPr lang="en-US" dirty="0">
              <a:latin typeface="Garamond" panose="02020404030301010803" pitchFamily="18" charset="0"/>
            </a:endParaRPr>
          </a:p>
          <a:p>
            <a:pPr marL="0" indent="0">
              <a:buNone/>
            </a:pPr>
            <a:r>
              <a:rPr lang="en-US" dirty="0" err="1">
                <a:latin typeface="Garamond" panose="02020404030301010803" pitchFamily="18" charset="0"/>
              </a:rPr>
              <a:t>appJar</a:t>
            </a:r>
            <a:endParaRPr lang="en-US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170197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49485-ED5F-7B40-947C-C287B8BD9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Object Relational Mapping (ORM)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D3B2CA-CB71-3B4F-B241-35D92448CE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Garamond" panose="02020404030301010803" pitchFamily="18" charset="0"/>
              </a:rPr>
              <a:t>Frameworks that allow for the mapping between database tuples and programming languages classes</a:t>
            </a:r>
          </a:p>
          <a:p>
            <a:pPr marL="0" indent="0">
              <a:buNone/>
            </a:pPr>
            <a:endParaRPr lang="en-US" dirty="0">
              <a:latin typeface="Garamond" panose="02020404030301010803" pitchFamily="18" charset="0"/>
            </a:endParaRPr>
          </a:p>
          <a:p>
            <a:pPr marL="0" indent="0">
              <a:buNone/>
            </a:pPr>
            <a:r>
              <a:rPr lang="en-US" dirty="0" err="1">
                <a:latin typeface="Garamond" panose="02020404030301010803" pitchFamily="18" charset="0"/>
              </a:rPr>
              <a:t>SQLAlchemy</a:t>
            </a:r>
            <a:r>
              <a:rPr lang="en-US" dirty="0">
                <a:latin typeface="Garamond" panose="02020404030301010803" pitchFamily="18" charset="0"/>
              </a:rPr>
              <a:t> – Python</a:t>
            </a:r>
          </a:p>
          <a:p>
            <a:pPr marL="0" indent="0">
              <a:buNone/>
            </a:pPr>
            <a:endParaRPr lang="en-US" dirty="0">
              <a:latin typeface="Garamond" panose="02020404030301010803" pitchFamily="18" charset="0"/>
            </a:endParaRPr>
          </a:p>
          <a:p>
            <a:pPr marL="0" indent="0">
              <a:buNone/>
            </a:pPr>
            <a:r>
              <a:rPr lang="en-US" dirty="0">
                <a:latin typeface="Garamond" panose="02020404030301010803" pitchFamily="18" charset="0"/>
              </a:rPr>
              <a:t>Hibernate – Java </a:t>
            </a:r>
          </a:p>
        </p:txBody>
      </p:sp>
    </p:spTree>
    <p:extLst>
      <p:ext uri="{BB962C8B-B14F-4D97-AF65-F5344CB8AC3E}">
        <p14:creationId xmlns:p14="http://schemas.microsoft.com/office/powerpoint/2010/main" val="9166334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49485-ED5F-7B40-947C-C287B8BD9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SQLAlchemy</a:t>
            </a:r>
            <a:r>
              <a:rPr 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D3B2CA-CB71-3B4F-B241-35D92448CE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>
                <a:latin typeface="Garamond" panose="02020404030301010803" pitchFamily="18" charset="0"/>
              </a:rPr>
              <a:t>Assume that we have a table of ”users” for recorded in our database for a web application. </a:t>
            </a:r>
          </a:p>
          <a:p>
            <a:pPr marL="0" indent="0">
              <a:buNone/>
            </a:pPr>
            <a:r>
              <a:rPr lang="en-US" sz="2000" b="1" dirty="0">
                <a:latin typeface="Courier" pitchFamily="2" charset="0"/>
              </a:rPr>
              <a:t>&gt;&gt;&gt; from</a:t>
            </a:r>
            <a:r>
              <a:rPr lang="en-US" sz="2000" dirty="0">
                <a:latin typeface="Courier" pitchFamily="2" charset="0"/>
              </a:rPr>
              <a:t> </a:t>
            </a:r>
            <a:r>
              <a:rPr lang="en-US" sz="2000" b="1" dirty="0" err="1">
                <a:latin typeface="Courier" pitchFamily="2" charset="0"/>
              </a:rPr>
              <a:t>sqlalchemy</a:t>
            </a:r>
            <a:r>
              <a:rPr lang="en-US" sz="2000" dirty="0">
                <a:latin typeface="Courier" pitchFamily="2" charset="0"/>
              </a:rPr>
              <a:t> </a:t>
            </a:r>
            <a:r>
              <a:rPr lang="en-US" sz="2000" b="1" dirty="0">
                <a:latin typeface="Courier" pitchFamily="2" charset="0"/>
              </a:rPr>
              <a:t>import</a:t>
            </a:r>
            <a:r>
              <a:rPr lang="en-US" sz="2000" dirty="0">
                <a:latin typeface="Courier" pitchFamily="2" charset="0"/>
              </a:rPr>
              <a:t> Column, Integer, String </a:t>
            </a:r>
          </a:p>
          <a:p>
            <a:pPr marL="0" indent="0">
              <a:buNone/>
            </a:pPr>
            <a:r>
              <a:rPr lang="en-US" sz="2000" b="1" dirty="0">
                <a:latin typeface="Courier" pitchFamily="2" charset="0"/>
              </a:rPr>
              <a:t>&gt;&gt;&gt; class</a:t>
            </a:r>
            <a:r>
              <a:rPr lang="en-US" sz="2000" dirty="0">
                <a:latin typeface="Courier" pitchFamily="2" charset="0"/>
              </a:rPr>
              <a:t> </a:t>
            </a:r>
            <a:r>
              <a:rPr lang="en-US" sz="2000" b="1" dirty="0">
                <a:latin typeface="Courier" pitchFamily="2" charset="0"/>
              </a:rPr>
              <a:t>User</a:t>
            </a:r>
            <a:r>
              <a:rPr lang="en-US" sz="2000" dirty="0">
                <a:latin typeface="Courier" pitchFamily="2" charset="0"/>
              </a:rPr>
              <a:t>(Base): </a:t>
            </a:r>
          </a:p>
          <a:p>
            <a:pPr marL="0" indent="0">
              <a:buNone/>
            </a:pPr>
            <a:r>
              <a:rPr lang="en-US" sz="2000" b="1" dirty="0">
                <a:latin typeface="Courier" pitchFamily="2" charset="0"/>
              </a:rPr>
              <a:t>... 	</a:t>
            </a:r>
            <a:r>
              <a:rPr lang="en-US" sz="2000" dirty="0">
                <a:latin typeface="Courier" pitchFamily="2" charset="0"/>
              </a:rPr>
              <a:t>__</a:t>
            </a:r>
            <a:r>
              <a:rPr lang="en-US" sz="2000" dirty="0" err="1">
                <a:latin typeface="Courier" pitchFamily="2" charset="0"/>
              </a:rPr>
              <a:t>tablename</a:t>
            </a:r>
            <a:r>
              <a:rPr lang="en-US" sz="2000" dirty="0">
                <a:latin typeface="Courier" pitchFamily="2" charset="0"/>
              </a:rPr>
              <a:t>__ = 'users’ </a:t>
            </a:r>
          </a:p>
          <a:p>
            <a:pPr marL="0" indent="0">
              <a:buNone/>
            </a:pPr>
            <a:r>
              <a:rPr lang="en-US" sz="2000" b="1" dirty="0">
                <a:latin typeface="Courier" pitchFamily="2" charset="0"/>
              </a:rPr>
              <a:t>...</a:t>
            </a:r>
            <a:r>
              <a:rPr lang="en-US" sz="2000" dirty="0">
                <a:latin typeface="Courier" pitchFamily="2" charset="0"/>
              </a:rPr>
              <a:t> </a:t>
            </a:r>
          </a:p>
          <a:p>
            <a:pPr marL="0" indent="0">
              <a:buNone/>
            </a:pPr>
            <a:r>
              <a:rPr lang="en-US" sz="2000" b="1" dirty="0">
                <a:latin typeface="Courier" pitchFamily="2" charset="0"/>
              </a:rPr>
              <a:t>... 	</a:t>
            </a:r>
            <a:r>
              <a:rPr lang="en-US" sz="2000" dirty="0">
                <a:latin typeface="Courier" pitchFamily="2" charset="0"/>
              </a:rPr>
              <a:t>id = Column(Integer, </a:t>
            </a:r>
            <a:r>
              <a:rPr lang="en-US" sz="2000" dirty="0" err="1">
                <a:latin typeface="Courier" pitchFamily="2" charset="0"/>
              </a:rPr>
              <a:t>primary_key</a:t>
            </a:r>
            <a:r>
              <a:rPr lang="en-US" sz="2000" dirty="0">
                <a:latin typeface="Courier" pitchFamily="2" charset="0"/>
              </a:rPr>
              <a:t>=</a:t>
            </a:r>
            <a:r>
              <a:rPr lang="en-US" sz="2000" b="1" dirty="0">
                <a:latin typeface="Courier" pitchFamily="2" charset="0"/>
              </a:rPr>
              <a:t>True</a:t>
            </a:r>
            <a:r>
              <a:rPr lang="en-US" sz="2000" dirty="0">
                <a:latin typeface="Courier" pitchFamily="2" charset="0"/>
              </a:rPr>
              <a:t>) </a:t>
            </a:r>
          </a:p>
          <a:p>
            <a:pPr marL="0" indent="0">
              <a:buNone/>
            </a:pPr>
            <a:r>
              <a:rPr lang="en-US" sz="2000" b="1" dirty="0">
                <a:latin typeface="Courier" pitchFamily="2" charset="0"/>
              </a:rPr>
              <a:t>... 	</a:t>
            </a:r>
            <a:r>
              <a:rPr lang="en-US" sz="2000" dirty="0">
                <a:latin typeface="Courier" pitchFamily="2" charset="0"/>
              </a:rPr>
              <a:t>name = Column(String) </a:t>
            </a:r>
          </a:p>
          <a:p>
            <a:pPr marL="0" indent="0">
              <a:buNone/>
            </a:pPr>
            <a:r>
              <a:rPr lang="en-US" sz="2000" b="1" dirty="0">
                <a:latin typeface="Courier" pitchFamily="2" charset="0"/>
              </a:rPr>
              <a:t>... 	</a:t>
            </a:r>
            <a:r>
              <a:rPr lang="en-US" sz="2000" dirty="0" err="1">
                <a:latin typeface="Courier" pitchFamily="2" charset="0"/>
              </a:rPr>
              <a:t>fullname</a:t>
            </a:r>
            <a:r>
              <a:rPr lang="en-US" sz="2000" dirty="0">
                <a:latin typeface="Courier" pitchFamily="2" charset="0"/>
              </a:rPr>
              <a:t> = Column(String) </a:t>
            </a:r>
          </a:p>
          <a:p>
            <a:pPr marL="0" indent="0">
              <a:buNone/>
            </a:pPr>
            <a:r>
              <a:rPr lang="en-US" sz="2000" b="1" dirty="0">
                <a:latin typeface="Courier" pitchFamily="2" charset="0"/>
              </a:rPr>
              <a:t>... 	</a:t>
            </a:r>
            <a:r>
              <a:rPr lang="en-US" sz="2000" dirty="0">
                <a:latin typeface="Courier" pitchFamily="2" charset="0"/>
              </a:rPr>
              <a:t>nickname = Column(String) </a:t>
            </a:r>
          </a:p>
          <a:p>
            <a:pPr marL="0" indent="0">
              <a:buNone/>
            </a:pPr>
            <a:r>
              <a:rPr lang="en-US" sz="2000" b="1" dirty="0">
                <a:latin typeface="Courier" pitchFamily="2" charset="0"/>
              </a:rPr>
              <a:t>...</a:t>
            </a:r>
            <a:r>
              <a:rPr lang="en-US" sz="2000" dirty="0">
                <a:latin typeface="Courier" pitchFamily="2" charset="0"/>
              </a:rPr>
              <a:t> </a:t>
            </a:r>
          </a:p>
          <a:p>
            <a:pPr marL="0" indent="0">
              <a:buNone/>
            </a:pPr>
            <a:r>
              <a:rPr lang="en-US" sz="2000" b="1" dirty="0">
                <a:latin typeface="Courier" pitchFamily="2" charset="0"/>
              </a:rPr>
              <a:t>... 	def</a:t>
            </a:r>
            <a:r>
              <a:rPr lang="en-US" sz="2000" dirty="0">
                <a:latin typeface="Courier" pitchFamily="2" charset="0"/>
              </a:rPr>
              <a:t> __</a:t>
            </a:r>
            <a:r>
              <a:rPr lang="en-US" sz="2000" dirty="0" err="1">
                <a:latin typeface="Courier" pitchFamily="2" charset="0"/>
              </a:rPr>
              <a:t>repr</a:t>
            </a:r>
            <a:r>
              <a:rPr lang="en-US" sz="2000" dirty="0">
                <a:latin typeface="Courier" pitchFamily="2" charset="0"/>
              </a:rPr>
              <a:t>__(self): </a:t>
            </a:r>
          </a:p>
          <a:p>
            <a:pPr marL="0" indent="0">
              <a:buNone/>
            </a:pPr>
            <a:r>
              <a:rPr lang="en-US" sz="2000" b="1" dirty="0">
                <a:latin typeface="Courier" pitchFamily="2" charset="0"/>
              </a:rPr>
              <a:t>... 		return</a:t>
            </a:r>
            <a:r>
              <a:rPr lang="en-US" sz="2000" dirty="0">
                <a:latin typeface="Courier" pitchFamily="2" charset="0"/>
              </a:rPr>
              <a:t> "&lt;User(name='</a:t>
            </a:r>
            <a:r>
              <a:rPr lang="en-US" sz="2000" i="1" dirty="0">
                <a:latin typeface="Courier" pitchFamily="2" charset="0"/>
              </a:rPr>
              <a:t>%s</a:t>
            </a:r>
            <a:r>
              <a:rPr lang="en-US" sz="2000" dirty="0">
                <a:latin typeface="Courier" pitchFamily="2" charset="0"/>
              </a:rPr>
              <a:t>', </a:t>
            </a:r>
            <a:r>
              <a:rPr lang="en-US" sz="2000" dirty="0" err="1">
                <a:latin typeface="Courier" pitchFamily="2" charset="0"/>
              </a:rPr>
              <a:t>fullname</a:t>
            </a:r>
            <a:r>
              <a:rPr lang="en-US" sz="2000" dirty="0">
                <a:latin typeface="Courier" pitchFamily="2" charset="0"/>
              </a:rPr>
              <a:t>='</a:t>
            </a:r>
            <a:r>
              <a:rPr lang="en-US" sz="2000" i="1" dirty="0">
                <a:latin typeface="Courier" pitchFamily="2" charset="0"/>
              </a:rPr>
              <a:t>%s</a:t>
            </a:r>
            <a:r>
              <a:rPr lang="en-US" sz="2000" dirty="0">
                <a:latin typeface="Courier" pitchFamily="2" charset="0"/>
              </a:rPr>
              <a:t>', nickname='</a:t>
            </a:r>
            <a:r>
              <a:rPr lang="en-US" sz="2000" i="1" dirty="0">
                <a:latin typeface="Courier" pitchFamily="2" charset="0"/>
              </a:rPr>
              <a:t>%s</a:t>
            </a:r>
            <a:r>
              <a:rPr lang="en-US" sz="2000" dirty="0">
                <a:latin typeface="Courier" pitchFamily="2" charset="0"/>
              </a:rPr>
              <a:t>')&gt;" % ( </a:t>
            </a:r>
          </a:p>
          <a:p>
            <a:pPr marL="0" indent="0">
              <a:buNone/>
            </a:pPr>
            <a:r>
              <a:rPr lang="en-US" sz="2000" b="1" dirty="0">
                <a:latin typeface="Courier" pitchFamily="2" charset="0"/>
              </a:rPr>
              <a:t>... 			</a:t>
            </a:r>
            <a:r>
              <a:rPr lang="en-US" sz="2000" dirty="0" err="1">
                <a:latin typeface="Courier" pitchFamily="2" charset="0"/>
              </a:rPr>
              <a:t>self.name</a:t>
            </a:r>
            <a:r>
              <a:rPr lang="en-US" sz="2000" dirty="0">
                <a:latin typeface="Courier" pitchFamily="2" charset="0"/>
              </a:rPr>
              <a:t>, </a:t>
            </a:r>
            <a:r>
              <a:rPr lang="en-US" sz="2000" dirty="0" err="1">
                <a:latin typeface="Courier" pitchFamily="2" charset="0"/>
              </a:rPr>
              <a:t>self.fullname</a:t>
            </a:r>
            <a:r>
              <a:rPr lang="en-US" sz="2000" dirty="0">
                <a:latin typeface="Courier" pitchFamily="2" charset="0"/>
              </a:rPr>
              <a:t>, </a:t>
            </a:r>
            <a:r>
              <a:rPr lang="en-US" sz="2000" dirty="0" err="1">
                <a:latin typeface="Courier" pitchFamily="2" charset="0"/>
              </a:rPr>
              <a:t>self.nickname</a:t>
            </a:r>
            <a:r>
              <a:rPr lang="en-US" sz="2000" dirty="0">
                <a:latin typeface="Courier" pitchFamily="2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0002041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49485-ED5F-7B40-947C-C287B8BD9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SQLAlchemy</a:t>
            </a:r>
            <a:r>
              <a:rPr 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D3B2CA-CB71-3B4F-B241-35D92448CE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>
                <a:latin typeface="Courier" pitchFamily="2" charset="0"/>
              </a:rPr>
              <a:t>&gt;&gt;&gt; </a:t>
            </a:r>
            <a:r>
              <a:rPr lang="en-US" sz="2400" dirty="0" err="1">
                <a:latin typeface="Courier" pitchFamily="2" charset="0"/>
              </a:rPr>
              <a:t>User.__table</a:t>
            </a:r>
            <a:r>
              <a:rPr lang="en-US" sz="2400" dirty="0">
                <a:latin typeface="Courier" pitchFamily="2" charset="0"/>
              </a:rPr>
              <a:t>__ </a:t>
            </a:r>
          </a:p>
          <a:p>
            <a:pPr marL="0" indent="0">
              <a:buNone/>
            </a:pPr>
            <a:r>
              <a:rPr lang="en-US" sz="2000" dirty="0">
                <a:latin typeface="Courier" pitchFamily="2" charset="0"/>
              </a:rPr>
              <a:t>Table('users', </a:t>
            </a:r>
            <a:r>
              <a:rPr lang="en-US" sz="2000" dirty="0" err="1">
                <a:latin typeface="Courier" pitchFamily="2" charset="0"/>
              </a:rPr>
              <a:t>MetaData</a:t>
            </a:r>
            <a:r>
              <a:rPr lang="en-US" sz="2000" dirty="0">
                <a:latin typeface="Courier" pitchFamily="2" charset="0"/>
              </a:rPr>
              <a:t>(bind=None), </a:t>
            </a:r>
          </a:p>
          <a:p>
            <a:pPr marL="0" indent="0">
              <a:buNone/>
            </a:pPr>
            <a:r>
              <a:rPr lang="en-US" sz="2000" dirty="0">
                <a:latin typeface="Courier" pitchFamily="2" charset="0"/>
              </a:rPr>
              <a:t>	Column('id’, Integer(), table=&lt;users&gt;, </a:t>
            </a:r>
            <a:r>
              <a:rPr lang="en-US" sz="2000" dirty="0" err="1">
                <a:latin typeface="Courier" pitchFamily="2" charset="0"/>
              </a:rPr>
              <a:t>primary_key</a:t>
            </a:r>
            <a:r>
              <a:rPr lang="en-US" sz="2000" dirty="0">
                <a:latin typeface="Courier" pitchFamily="2" charset="0"/>
              </a:rPr>
              <a:t>=True, nullable=False), </a:t>
            </a:r>
          </a:p>
          <a:p>
            <a:pPr marL="0" indent="0">
              <a:buNone/>
            </a:pPr>
            <a:r>
              <a:rPr lang="en-US" sz="2000" dirty="0">
                <a:latin typeface="Courier" pitchFamily="2" charset="0"/>
              </a:rPr>
              <a:t>	Column('name', String(), table=&lt;users&gt;), </a:t>
            </a:r>
          </a:p>
          <a:p>
            <a:pPr marL="0" indent="0">
              <a:buNone/>
            </a:pPr>
            <a:r>
              <a:rPr lang="en-US" sz="2000" dirty="0">
                <a:latin typeface="Courier" pitchFamily="2" charset="0"/>
              </a:rPr>
              <a:t>	Column('</a:t>
            </a:r>
            <a:r>
              <a:rPr lang="en-US" sz="2000" dirty="0" err="1">
                <a:latin typeface="Courier" pitchFamily="2" charset="0"/>
              </a:rPr>
              <a:t>fullname</a:t>
            </a:r>
            <a:r>
              <a:rPr lang="en-US" sz="2000" dirty="0">
                <a:latin typeface="Courier" pitchFamily="2" charset="0"/>
              </a:rPr>
              <a:t>', String(), table=&lt;users&gt;),</a:t>
            </a:r>
          </a:p>
          <a:p>
            <a:pPr marL="0" indent="0">
              <a:buNone/>
            </a:pPr>
            <a:r>
              <a:rPr lang="en-US" sz="2000" dirty="0">
                <a:latin typeface="Courier" pitchFamily="2" charset="0"/>
              </a:rPr>
              <a:t>	Column('nickname', String(), table=&lt;users&gt;), schema=None)</a:t>
            </a:r>
          </a:p>
        </p:txBody>
      </p:sp>
    </p:spTree>
    <p:extLst>
      <p:ext uri="{BB962C8B-B14F-4D97-AF65-F5344CB8AC3E}">
        <p14:creationId xmlns:p14="http://schemas.microsoft.com/office/powerpoint/2010/main" val="416239653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49485-ED5F-7B40-947C-C287B8BD9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SQLAlchemy</a:t>
            </a:r>
            <a:r>
              <a:rPr 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D3B2CA-CB71-3B4F-B241-35D92448CE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latin typeface="Courier" pitchFamily="2" charset="0"/>
              </a:rPr>
              <a:t>&gt;&gt;&gt; </a:t>
            </a:r>
            <a:r>
              <a:rPr lang="en-US" dirty="0" err="1">
                <a:latin typeface="Courier" pitchFamily="2" charset="0"/>
              </a:rPr>
              <a:t>ed_user</a:t>
            </a:r>
            <a:r>
              <a:rPr lang="en-US" dirty="0">
                <a:latin typeface="Courier" pitchFamily="2" charset="0"/>
              </a:rPr>
              <a:t> = User(name='</a:t>
            </a:r>
            <a:r>
              <a:rPr lang="en-US" dirty="0" err="1">
                <a:latin typeface="Courier" pitchFamily="2" charset="0"/>
              </a:rPr>
              <a:t>ed</a:t>
            </a:r>
            <a:r>
              <a:rPr lang="en-US" dirty="0">
                <a:latin typeface="Courier" pitchFamily="2" charset="0"/>
              </a:rPr>
              <a:t>', </a:t>
            </a:r>
            <a:r>
              <a:rPr lang="en-US" dirty="0" err="1">
                <a:latin typeface="Courier" pitchFamily="2" charset="0"/>
              </a:rPr>
              <a:t>fullname</a:t>
            </a:r>
            <a:r>
              <a:rPr lang="en-US" dirty="0">
                <a:latin typeface="Courier" pitchFamily="2" charset="0"/>
              </a:rPr>
              <a:t>='Ed Jones', nickname='</a:t>
            </a:r>
            <a:r>
              <a:rPr lang="en-US" dirty="0" err="1">
                <a:latin typeface="Courier" pitchFamily="2" charset="0"/>
              </a:rPr>
              <a:t>edsnickname</a:t>
            </a:r>
            <a:r>
              <a:rPr lang="en-US" dirty="0">
                <a:latin typeface="Courier" pitchFamily="2" charset="0"/>
              </a:rPr>
              <a:t>’) </a:t>
            </a:r>
          </a:p>
          <a:p>
            <a:pPr marL="0" indent="0">
              <a:buNone/>
            </a:pPr>
            <a:endParaRPr lang="en-US" dirty="0">
              <a:latin typeface="Courier" pitchFamily="2" charset="0"/>
            </a:endParaRPr>
          </a:p>
          <a:p>
            <a:pPr marL="0" indent="0">
              <a:buNone/>
            </a:pPr>
            <a:r>
              <a:rPr lang="en-US" dirty="0">
                <a:latin typeface="Courier" pitchFamily="2" charset="0"/>
              </a:rPr>
              <a:t>... (create a session object)</a:t>
            </a:r>
          </a:p>
          <a:p>
            <a:pPr marL="0" indent="0">
              <a:buNone/>
            </a:pPr>
            <a:endParaRPr lang="en-US" dirty="0">
              <a:latin typeface="Courier" pitchFamily="2" charset="0"/>
            </a:endParaRPr>
          </a:p>
          <a:p>
            <a:pPr marL="0" indent="0">
              <a:buNone/>
            </a:pPr>
            <a:r>
              <a:rPr lang="en-US" b="1" dirty="0">
                <a:latin typeface="Courier" pitchFamily="2" charset="0"/>
              </a:rPr>
              <a:t>&gt;&gt;&gt;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 err="1">
                <a:latin typeface="Courier" pitchFamily="2" charset="0"/>
              </a:rPr>
              <a:t>session.add</a:t>
            </a:r>
            <a:r>
              <a:rPr lang="en-US" dirty="0">
                <a:latin typeface="Courier" pitchFamily="2" charset="0"/>
              </a:rPr>
              <a:t>(</a:t>
            </a:r>
            <a:r>
              <a:rPr lang="en-US" dirty="0" err="1">
                <a:latin typeface="Courier" pitchFamily="2" charset="0"/>
              </a:rPr>
              <a:t>ed_user</a:t>
            </a:r>
            <a:r>
              <a:rPr lang="en-US" dirty="0">
                <a:latin typeface="Courier" pitchFamily="2" charset="0"/>
              </a:rPr>
              <a:t>)</a:t>
            </a:r>
          </a:p>
          <a:p>
            <a:pPr marL="0" indent="0">
              <a:buNone/>
            </a:pPr>
            <a:r>
              <a:rPr lang="en-US" b="1" dirty="0">
                <a:latin typeface="Courier" pitchFamily="2" charset="0"/>
              </a:rPr>
              <a:t>&gt;&gt;&gt;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 err="1">
                <a:latin typeface="Courier" pitchFamily="2" charset="0"/>
              </a:rPr>
              <a:t>session.commit</a:t>
            </a:r>
            <a:r>
              <a:rPr lang="en-US" dirty="0">
                <a:latin typeface="Courier" pitchFamily="2" charset="0"/>
              </a:rPr>
              <a:t>() </a:t>
            </a:r>
          </a:p>
          <a:p>
            <a:pPr marL="0" indent="0">
              <a:buNone/>
            </a:pPr>
            <a:endParaRPr lang="en-US" dirty="0"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927451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49485-ED5F-7B40-947C-C287B8BD9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SQLAlchemy</a:t>
            </a:r>
            <a:r>
              <a:rPr 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D3B2CA-CB71-3B4F-B241-35D92448CE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>
                <a:latin typeface="Courier" pitchFamily="2" charset="0"/>
              </a:rPr>
              <a:t>&gt;&gt;&gt;</a:t>
            </a:r>
            <a:r>
              <a:rPr lang="en-US" sz="2000" dirty="0">
                <a:latin typeface="Courier" pitchFamily="2" charset="0"/>
              </a:rPr>
              <a:t> for instance in </a:t>
            </a:r>
            <a:r>
              <a:rPr lang="en-US" sz="2000" dirty="0" err="1">
                <a:latin typeface="Courier" pitchFamily="2" charset="0"/>
              </a:rPr>
              <a:t>session.query</a:t>
            </a:r>
            <a:r>
              <a:rPr lang="en-US" sz="2000" dirty="0">
                <a:latin typeface="Courier" pitchFamily="2" charset="0"/>
              </a:rPr>
              <a:t>(User).</a:t>
            </a:r>
            <a:r>
              <a:rPr lang="en-US" sz="2000" dirty="0" err="1">
                <a:latin typeface="Courier" pitchFamily="2" charset="0"/>
              </a:rPr>
              <a:t>order_by</a:t>
            </a:r>
            <a:r>
              <a:rPr lang="en-US" sz="2000" dirty="0">
                <a:latin typeface="Courier" pitchFamily="2" charset="0"/>
              </a:rPr>
              <a:t>(</a:t>
            </a:r>
            <a:r>
              <a:rPr lang="en-US" sz="2000" dirty="0" err="1">
                <a:latin typeface="Courier" pitchFamily="2" charset="0"/>
              </a:rPr>
              <a:t>User.id</a:t>
            </a:r>
            <a:r>
              <a:rPr lang="en-US" sz="2000" dirty="0">
                <a:latin typeface="Courier" pitchFamily="2" charset="0"/>
              </a:rPr>
              <a:t>): </a:t>
            </a:r>
          </a:p>
          <a:p>
            <a:pPr marL="0" indent="0">
              <a:buNone/>
            </a:pPr>
            <a:r>
              <a:rPr lang="en-US" sz="2000" dirty="0">
                <a:latin typeface="Courier" pitchFamily="2" charset="0"/>
              </a:rPr>
              <a:t>... 	print(</a:t>
            </a:r>
            <a:r>
              <a:rPr lang="en-US" sz="2000" dirty="0" err="1">
                <a:latin typeface="Courier" pitchFamily="2" charset="0"/>
              </a:rPr>
              <a:t>instance.name</a:t>
            </a:r>
            <a:r>
              <a:rPr lang="en-US" sz="2000" dirty="0">
                <a:latin typeface="Courier" pitchFamily="2" charset="0"/>
              </a:rPr>
              <a:t>, </a:t>
            </a:r>
            <a:r>
              <a:rPr lang="en-US" sz="2000" dirty="0" err="1">
                <a:latin typeface="Courier" pitchFamily="2" charset="0"/>
              </a:rPr>
              <a:t>instance.fullname</a:t>
            </a:r>
            <a:r>
              <a:rPr lang="en-US" sz="2000" dirty="0">
                <a:latin typeface="Courier" pitchFamily="2" charset="0"/>
              </a:rPr>
              <a:t>) </a:t>
            </a:r>
          </a:p>
          <a:p>
            <a:pPr marL="0" indent="0">
              <a:buNone/>
            </a:pPr>
            <a:endParaRPr lang="en-US" sz="2000" dirty="0">
              <a:latin typeface="Courier" pitchFamily="2" charset="0"/>
            </a:endParaRPr>
          </a:p>
          <a:p>
            <a:pPr marL="0" indent="0">
              <a:buNone/>
            </a:pPr>
            <a:r>
              <a:rPr lang="en-US" sz="2000" dirty="0">
                <a:latin typeface="Courier" pitchFamily="2" charset="0"/>
              </a:rPr>
              <a:t>	</a:t>
            </a:r>
            <a:r>
              <a:rPr lang="en-US" sz="2000" dirty="0" err="1">
                <a:latin typeface="Courier" pitchFamily="2" charset="0"/>
              </a:rPr>
              <a:t>ed</a:t>
            </a:r>
            <a:r>
              <a:rPr lang="en-US" sz="2000" dirty="0">
                <a:latin typeface="Courier" pitchFamily="2" charset="0"/>
              </a:rPr>
              <a:t> Ed Jones </a:t>
            </a:r>
          </a:p>
          <a:p>
            <a:pPr marL="0" indent="0">
              <a:buNone/>
            </a:pPr>
            <a:r>
              <a:rPr lang="en-US" sz="2000" dirty="0">
                <a:latin typeface="Courier" pitchFamily="2" charset="0"/>
              </a:rPr>
              <a:t>	</a:t>
            </a:r>
            <a:r>
              <a:rPr lang="en-US" sz="2000" dirty="0" err="1">
                <a:latin typeface="Courier" pitchFamily="2" charset="0"/>
              </a:rPr>
              <a:t>wendy</a:t>
            </a:r>
            <a:r>
              <a:rPr lang="en-US" sz="2000" dirty="0">
                <a:latin typeface="Courier" pitchFamily="2" charset="0"/>
              </a:rPr>
              <a:t> Wendy Williams </a:t>
            </a:r>
          </a:p>
          <a:p>
            <a:pPr marL="0" indent="0">
              <a:buNone/>
            </a:pPr>
            <a:r>
              <a:rPr lang="en-US" sz="2000" dirty="0">
                <a:latin typeface="Courier" pitchFamily="2" charset="0"/>
              </a:rPr>
              <a:t>	</a:t>
            </a:r>
            <a:r>
              <a:rPr lang="en-US" sz="2000" dirty="0" err="1">
                <a:latin typeface="Courier" pitchFamily="2" charset="0"/>
              </a:rPr>
              <a:t>mary</a:t>
            </a:r>
            <a:r>
              <a:rPr lang="en-US" sz="2000" dirty="0">
                <a:latin typeface="Courier" pitchFamily="2" charset="0"/>
              </a:rPr>
              <a:t> Mary Contrary </a:t>
            </a:r>
          </a:p>
          <a:p>
            <a:pPr marL="0" indent="0">
              <a:buNone/>
            </a:pPr>
            <a:r>
              <a:rPr lang="en-US" sz="2000" dirty="0">
                <a:latin typeface="Courier" pitchFamily="2" charset="0"/>
              </a:rPr>
              <a:t>	</a:t>
            </a:r>
            <a:r>
              <a:rPr lang="en-US" sz="2000" dirty="0" err="1">
                <a:latin typeface="Courier" pitchFamily="2" charset="0"/>
              </a:rPr>
              <a:t>fred</a:t>
            </a:r>
            <a:r>
              <a:rPr lang="en-US" sz="2000" dirty="0">
                <a:latin typeface="Courier" pitchFamily="2" charset="0"/>
              </a:rPr>
              <a:t> Fred Flintstone</a:t>
            </a:r>
          </a:p>
        </p:txBody>
      </p:sp>
    </p:spTree>
    <p:extLst>
      <p:ext uri="{BB962C8B-B14F-4D97-AF65-F5344CB8AC3E}">
        <p14:creationId xmlns:p14="http://schemas.microsoft.com/office/powerpoint/2010/main" val="40841094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Basic Illustration of the Issue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455407D-8D9F-4DF9-A38C-36A91EDC3B4B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95F666-053F-0D41-8EFE-544781112FB0}"/>
              </a:ext>
            </a:extLst>
          </p:cNvPr>
          <p:cNvSpPr txBox="1"/>
          <p:nvPr/>
        </p:nvSpPr>
        <p:spPr>
          <a:xfrm>
            <a:off x="838200" y="3429000"/>
            <a:ext cx="107112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READ(A)</a:t>
            </a:r>
          </a:p>
          <a:p>
            <a:r>
              <a:rPr lang="en-US" dirty="0"/>
              <a:t>WRITE(A)</a:t>
            </a:r>
          </a:p>
          <a:p>
            <a:r>
              <a:rPr lang="en-US" dirty="0"/>
              <a:t>COMMIT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AC318A2-464C-0341-9DED-B366044670E7}"/>
              </a:ext>
            </a:extLst>
          </p:cNvPr>
          <p:cNvSpPr/>
          <p:nvPr/>
        </p:nvSpPr>
        <p:spPr>
          <a:xfrm>
            <a:off x="3903405" y="2681435"/>
            <a:ext cx="1965533" cy="2418460"/>
          </a:xfrm>
          <a:prstGeom prst="round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802EC8-B599-764B-BF91-14B22C07EF3B}"/>
              </a:ext>
            </a:extLst>
          </p:cNvPr>
          <p:cNvSpPr txBox="1"/>
          <p:nvPr/>
        </p:nvSpPr>
        <p:spPr>
          <a:xfrm>
            <a:off x="4391708" y="2228857"/>
            <a:ext cx="988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Memory</a:t>
            </a:r>
          </a:p>
        </p:txBody>
      </p:sp>
      <p:sp>
        <p:nvSpPr>
          <p:cNvPr id="8" name="Magnetic Disk 7">
            <a:extLst>
              <a:ext uri="{FF2B5EF4-FFF2-40B4-BE49-F238E27FC236}">
                <a16:creationId xmlns:a16="http://schemas.microsoft.com/office/drawing/2014/main" id="{0CDAA224-9239-774A-AB2B-B218AC98F645}"/>
              </a:ext>
            </a:extLst>
          </p:cNvPr>
          <p:cNvSpPr/>
          <p:nvPr/>
        </p:nvSpPr>
        <p:spPr>
          <a:xfrm>
            <a:off x="8232562" y="3126165"/>
            <a:ext cx="1704174" cy="1563881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 = 1</a:t>
            </a:r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5344D757-4D64-B147-8362-5B9DBB367768}"/>
              </a:ext>
            </a:extLst>
          </p:cNvPr>
          <p:cNvSpPr/>
          <p:nvPr/>
        </p:nvSpPr>
        <p:spPr>
          <a:xfrm rot="10800000">
            <a:off x="2073764" y="4034156"/>
            <a:ext cx="1438024" cy="4987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11A0763F-9E84-114B-BFF5-93F73EF32E18}"/>
              </a:ext>
            </a:extLst>
          </p:cNvPr>
          <p:cNvSpPr/>
          <p:nvPr/>
        </p:nvSpPr>
        <p:spPr>
          <a:xfrm rot="10800000">
            <a:off x="6146965" y="4034156"/>
            <a:ext cx="1438024" cy="4987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1EC284E-15F1-8744-AB2A-1A379D9E94B0}"/>
              </a:ext>
            </a:extLst>
          </p:cNvPr>
          <p:cNvSpPr txBox="1"/>
          <p:nvPr/>
        </p:nvSpPr>
        <p:spPr>
          <a:xfrm>
            <a:off x="4558195" y="3520679"/>
            <a:ext cx="655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= 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F438CFB-1B8F-4640-9819-E071028C9B18}"/>
              </a:ext>
            </a:extLst>
          </p:cNvPr>
          <p:cNvSpPr txBox="1"/>
          <p:nvPr/>
        </p:nvSpPr>
        <p:spPr>
          <a:xfrm>
            <a:off x="8636898" y="2682070"/>
            <a:ext cx="895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Storage</a:t>
            </a:r>
          </a:p>
        </p:txBody>
      </p:sp>
    </p:spTree>
    <p:extLst>
      <p:ext uri="{BB962C8B-B14F-4D97-AF65-F5344CB8AC3E}">
        <p14:creationId xmlns:p14="http://schemas.microsoft.com/office/powerpoint/2010/main" val="4008787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49485-ED5F-7B40-947C-C287B8BD9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JetBrains IDEs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D3B2CA-CB71-3B4F-B241-35D92448CE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latin typeface="Garamond" panose="02020404030301010803" pitchFamily="18" charset="0"/>
              </a:rPr>
              <a:t>Professional IDEs for most popular languages and systems</a:t>
            </a:r>
          </a:p>
          <a:p>
            <a:pPr marL="0" indent="0">
              <a:buNone/>
            </a:pPr>
            <a:endParaRPr lang="en-US" sz="2000" dirty="0">
              <a:latin typeface="Garamond" panose="02020404030301010803" pitchFamily="18" charset="0"/>
            </a:endParaRPr>
          </a:p>
          <a:p>
            <a:pPr marL="0" indent="0">
              <a:buNone/>
            </a:pPr>
            <a:r>
              <a:rPr lang="en-US" sz="2000" dirty="0">
                <a:latin typeface="Garamond" panose="02020404030301010803" pitchFamily="18" charset="0"/>
              </a:rPr>
              <a:t>Free for students: </a:t>
            </a:r>
            <a:r>
              <a:rPr lang="en-US" sz="2000" dirty="0">
                <a:latin typeface="Garamond" panose="02020404030301010803" pitchFamily="18" charset="0"/>
                <a:hlinkClick r:id="rId2"/>
              </a:rPr>
              <a:t>https://www.jetbrains.com/community/education/#students</a:t>
            </a:r>
            <a:r>
              <a:rPr lang="en-US" sz="2000" dirty="0">
                <a:latin typeface="Garamond" panose="02020404030301010803" pitchFamily="18" charset="0"/>
              </a:rPr>
              <a:t> </a:t>
            </a:r>
          </a:p>
          <a:p>
            <a:pPr marL="0" indent="0">
              <a:buNone/>
            </a:pPr>
            <a:endParaRPr lang="en-US" sz="2000" dirty="0">
              <a:latin typeface="Garamond" panose="02020404030301010803" pitchFamily="18" charset="0"/>
            </a:endParaRPr>
          </a:p>
          <a:p>
            <a:pPr marL="0" indent="0">
              <a:buNone/>
            </a:pPr>
            <a:r>
              <a:rPr lang="en-US" sz="2000" dirty="0">
                <a:latin typeface="Garamond" panose="02020404030301010803" pitchFamily="18" charset="0"/>
              </a:rPr>
              <a:t>IntelliJ Ultimate (Java) and PyCharm (Python)</a:t>
            </a:r>
          </a:p>
          <a:p>
            <a:pPr marL="0" indent="0">
              <a:buNone/>
            </a:pPr>
            <a:endParaRPr lang="en-US" sz="2000" dirty="0">
              <a:latin typeface="Garamond" panose="02020404030301010803" pitchFamily="18" charset="0"/>
            </a:endParaRPr>
          </a:p>
          <a:p>
            <a:pPr marL="0" indent="0">
              <a:buNone/>
            </a:pPr>
            <a:r>
              <a:rPr lang="en-US" sz="2000" dirty="0">
                <a:latin typeface="Garamond" panose="02020404030301010803" pitchFamily="18" charset="0"/>
              </a:rPr>
              <a:t>Includes plug-ins for database integrations and testing. </a:t>
            </a:r>
          </a:p>
        </p:txBody>
      </p:sp>
    </p:spTree>
    <p:extLst>
      <p:ext uri="{BB962C8B-B14F-4D97-AF65-F5344CB8AC3E}">
        <p14:creationId xmlns:p14="http://schemas.microsoft.com/office/powerpoint/2010/main" val="43244280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5210DA-938A-0F4D-AA8C-042D857A4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Database Security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67514D-566B-C049-8B36-AF45934673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b="1" dirty="0">
                <a:latin typeface="Garamond" panose="02020404030301010803" pitchFamily="18" charset="0"/>
              </a:rPr>
              <a:t>Authorization Management</a:t>
            </a:r>
            <a:endParaRPr lang="en-US" dirty="0">
              <a:latin typeface="Garamond" panose="02020404030301010803" pitchFamily="18" charset="0"/>
            </a:endParaRPr>
          </a:p>
          <a:p>
            <a:pPr marL="0" indent="0">
              <a:buNone/>
            </a:pPr>
            <a:r>
              <a:rPr lang="en-US" b="1" dirty="0">
                <a:latin typeface="Garamond" panose="02020404030301010803" pitchFamily="18" charset="0"/>
              </a:rPr>
              <a:t>	</a:t>
            </a:r>
            <a:r>
              <a:rPr lang="en-US" dirty="0">
                <a:latin typeface="Garamond" panose="02020404030301010803" pitchFamily="18" charset="0"/>
              </a:rPr>
              <a:t>User access management</a:t>
            </a:r>
          </a:p>
          <a:p>
            <a:pPr marL="0" indent="0">
              <a:buNone/>
            </a:pPr>
            <a:r>
              <a:rPr lang="en-US" dirty="0">
                <a:latin typeface="Garamond" panose="02020404030301010803" pitchFamily="18" charset="0"/>
              </a:rPr>
              <a:t>		User creation and access privileges</a:t>
            </a:r>
          </a:p>
          <a:p>
            <a:pPr marL="0" indent="0">
              <a:buNone/>
            </a:pPr>
            <a:r>
              <a:rPr lang="en-US" dirty="0">
                <a:latin typeface="Garamond" panose="02020404030301010803" pitchFamily="18" charset="0"/>
              </a:rPr>
              <a:t>		</a:t>
            </a:r>
            <a:r>
              <a:rPr lang="en-US" b="1" dirty="0">
                <a:latin typeface="Garamond" panose="02020404030301010803" pitchFamily="18" charset="0"/>
              </a:rPr>
              <a:t>User </a:t>
            </a:r>
            <a:r>
              <a:rPr lang="en-US" dirty="0">
                <a:latin typeface="Garamond" panose="02020404030301010803" pitchFamily="18" charset="0"/>
              </a:rPr>
              <a:t>– allow a given person access</a:t>
            </a:r>
            <a:endParaRPr lang="en-US" b="1" dirty="0">
              <a:latin typeface="Garamond" panose="02020404030301010803" pitchFamily="18" charset="0"/>
            </a:endParaRPr>
          </a:p>
          <a:p>
            <a:pPr marL="0" indent="0">
              <a:buNone/>
            </a:pPr>
            <a:r>
              <a:rPr lang="en-US" b="1" dirty="0">
                <a:latin typeface="Garamond" panose="02020404030301010803" pitchFamily="18" charset="0"/>
              </a:rPr>
              <a:t>		Role </a:t>
            </a:r>
            <a:r>
              <a:rPr lang="en-US" dirty="0">
                <a:latin typeface="Garamond" panose="02020404030301010803" pitchFamily="18" charset="0"/>
              </a:rPr>
              <a:t>– authorize a user to use some portion of system</a:t>
            </a:r>
            <a:endParaRPr lang="en-US" b="1" dirty="0">
              <a:latin typeface="Garamond" panose="02020404030301010803" pitchFamily="18" charset="0"/>
            </a:endParaRPr>
          </a:p>
          <a:p>
            <a:pPr marL="0" indent="0">
              <a:buNone/>
            </a:pPr>
            <a:r>
              <a:rPr lang="en-US" b="1" dirty="0">
                <a:latin typeface="Garamond" panose="02020404030301010803" pitchFamily="18" charset="0"/>
              </a:rPr>
              <a:t>		Profile </a:t>
            </a:r>
            <a:r>
              <a:rPr lang="en-US" dirty="0">
                <a:latin typeface="Garamond" panose="02020404030301010803" pitchFamily="18" charset="0"/>
              </a:rPr>
              <a:t>– control how many resources someone can use</a:t>
            </a:r>
            <a:endParaRPr lang="en-US" b="1" dirty="0">
              <a:latin typeface="Garamond" panose="02020404030301010803" pitchFamily="18" charset="0"/>
            </a:endParaRPr>
          </a:p>
          <a:p>
            <a:pPr marL="0" indent="0">
              <a:buNone/>
            </a:pPr>
            <a:r>
              <a:rPr lang="en-US" dirty="0">
                <a:latin typeface="Garamond" panose="02020404030301010803" pitchFamily="18" charset="0"/>
              </a:rPr>
              <a:t>	View definition</a:t>
            </a:r>
          </a:p>
          <a:p>
            <a:pPr marL="0" indent="0">
              <a:buNone/>
            </a:pPr>
            <a:r>
              <a:rPr lang="en-US" dirty="0">
                <a:latin typeface="Garamond" panose="02020404030301010803" pitchFamily="18" charset="0"/>
              </a:rPr>
              <a:t>		Access rights to derived views</a:t>
            </a:r>
          </a:p>
          <a:p>
            <a:pPr marL="0" indent="0">
              <a:buNone/>
            </a:pPr>
            <a:r>
              <a:rPr lang="en-US" dirty="0">
                <a:latin typeface="Garamond" panose="02020404030301010803" pitchFamily="18" charset="0"/>
              </a:rPr>
              <a:t>	DBMS access control</a:t>
            </a:r>
          </a:p>
          <a:p>
            <a:pPr marL="0" indent="0">
              <a:buNone/>
            </a:pPr>
            <a:r>
              <a:rPr lang="en-US" dirty="0">
                <a:latin typeface="Garamond" panose="02020404030301010803" pitchFamily="18" charset="0"/>
              </a:rPr>
              <a:t>	DBMS usage monitoring</a:t>
            </a:r>
            <a:endParaRPr lang="en-US" b="1" dirty="0">
              <a:latin typeface="Garamond" panose="02020404030301010803" pitchFamily="18" charset="0"/>
            </a:endParaRPr>
          </a:p>
          <a:p>
            <a:pPr marL="0" indent="0">
              <a:buNone/>
            </a:pPr>
            <a:endParaRPr lang="en-US" b="1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876879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5210DA-938A-0F4D-AA8C-042D857A4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MySQL Database Security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67514D-566B-C049-8B36-AF45934673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Garamond" panose="02020404030301010803" pitchFamily="18" charset="0"/>
              </a:rPr>
              <a:t>Only root user has ability to manipulate USER table</a:t>
            </a:r>
          </a:p>
          <a:p>
            <a:pPr marL="0" indent="0">
              <a:buNone/>
            </a:pPr>
            <a:endParaRPr lang="en-US" dirty="0">
              <a:latin typeface="Garamond" panose="02020404030301010803" pitchFamily="18" charset="0"/>
            </a:endParaRPr>
          </a:p>
          <a:p>
            <a:pPr marL="0" indent="0">
              <a:buNone/>
            </a:pPr>
            <a:r>
              <a:rPr lang="en-US" dirty="0">
                <a:latin typeface="Garamond" panose="02020404030301010803" pitchFamily="18" charset="0"/>
              </a:rPr>
              <a:t>GRANT and REVOKE statements control access</a:t>
            </a:r>
          </a:p>
          <a:p>
            <a:pPr marL="0" indent="0">
              <a:buNone/>
            </a:pPr>
            <a:endParaRPr lang="en-US" dirty="0">
              <a:latin typeface="Garamond" panose="02020404030301010803" pitchFamily="18" charset="0"/>
            </a:endParaRPr>
          </a:p>
          <a:p>
            <a:pPr marL="0" indent="0">
              <a:buNone/>
            </a:pPr>
            <a:r>
              <a:rPr lang="en-US" dirty="0">
                <a:latin typeface="Garamond" panose="02020404030301010803" pitchFamily="18" charset="0"/>
              </a:rPr>
              <a:t>MySQL provides for password hashing and other encryption protections</a:t>
            </a:r>
          </a:p>
          <a:p>
            <a:pPr marL="0" indent="0">
              <a:buNone/>
            </a:pPr>
            <a:r>
              <a:rPr lang="en-US" b="1" dirty="0">
                <a:latin typeface="Garamond" panose="02020404030301010803" pitchFamily="18" charset="0"/>
              </a:rPr>
              <a:t>	</a:t>
            </a:r>
          </a:p>
          <a:p>
            <a:pPr marL="0" indent="0">
              <a:buNone/>
            </a:pPr>
            <a:endParaRPr lang="en-US" b="1" dirty="0">
              <a:latin typeface="Garamond" panose="02020404030301010803" pitchFamily="18" charset="0"/>
            </a:endParaRPr>
          </a:p>
          <a:p>
            <a:pPr marL="0" indent="0">
              <a:buNone/>
            </a:pPr>
            <a:endParaRPr lang="en-US" b="1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361356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5210DA-938A-0F4D-AA8C-042D857A4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Mysql.User</a:t>
            </a:r>
            <a:endParaRPr lang="en-US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67514D-566B-C049-8B36-AF45934673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SELECT * FROM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mysql.user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29F7D8-82BA-6E43-9645-7686FD108D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50" y="2825750"/>
            <a:ext cx="12052300" cy="12065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223324B-DA60-BD4F-A6BF-7FBAF6B7E1C1}"/>
              </a:ext>
            </a:extLst>
          </p:cNvPr>
          <p:cNvSpPr/>
          <p:nvPr/>
        </p:nvSpPr>
        <p:spPr>
          <a:xfrm>
            <a:off x="322633" y="4209147"/>
            <a:ext cx="1015405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CREATE USER `</a:t>
            </a: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testuser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`@`localhost` IDENTIFIED BY ‘password123’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53DB9BB-C98A-9E4C-8598-C96724F8E1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5340151"/>
            <a:ext cx="11277600" cy="134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30023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5210DA-938A-0F4D-AA8C-042D857A4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GRANT and REVOKE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67514D-566B-C049-8B36-AF45934673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SHOW GRANTS;</a:t>
            </a: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GRANT {function} ON {table} TO `{user}`@`{domain}`</a:t>
            </a: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GRANT SELECT ON “*” TO `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root`@`localhost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`</a:t>
            </a: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REVOKE {function} ON {table} TO `{user}`@`{domain}`</a:t>
            </a: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REVOKE SELECT ON “*” TO `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root`@`localhost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`</a:t>
            </a: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37232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Basic Illustration of the Issue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455407D-8D9F-4DF9-A38C-36A91EDC3B4B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sp>
        <p:nvSpPr>
          <p:cNvPr id="2" name="Right Arrow 1">
            <a:extLst>
              <a:ext uri="{FF2B5EF4-FFF2-40B4-BE49-F238E27FC236}">
                <a16:creationId xmlns:a16="http://schemas.microsoft.com/office/drawing/2014/main" id="{03CFA674-F70B-F241-BD9F-1E02D5360825}"/>
              </a:ext>
            </a:extLst>
          </p:cNvPr>
          <p:cNvSpPr/>
          <p:nvPr/>
        </p:nvSpPr>
        <p:spPr>
          <a:xfrm>
            <a:off x="2187354" y="3391901"/>
            <a:ext cx="1438024" cy="4987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95F666-053F-0D41-8EFE-544781112FB0}"/>
              </a:ext>
            </a:extLst>
          </p:cNvPr>
          <p:cNvSpPr txBox="1"/>
          <p:nvPr/>
        </p:nvSpPr>
        <p:spPr>
          <a:xfrm>
            <a:off x="838200" y="3429000"/>
            <a:ext cx="10951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READ(A)</a:t>
            </a:r>
          </a:p>
          <a:p>
            <a:r>
              <a:rPr lang="en-US" b="1" dirty="0"/>
              <a:t>WRITE(A)</a:t>
            </a:r>
          </a:p>
          <a:p>
            <a:r>
              <a:rPr lang="en-US" dirty="0"/>
              <a:t>COMMIT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AC318A2-464C-0341-9DED-B366044670E7}"/>
              </a:ext>
            </a:extLst>
          </p:cNvPr>
          <p:cNvSpPr/>
          <p:nvPr/>
        </p:nvSpPr>
        <p:spPr>
          <a:xfrm>
            <a:off x="3903405" y="2681435"/>
            <a:ext cx="1965533" cy="2418460"/>
          </a:xfrm>
          <a:prstGeom prst="round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802EC8-B599-764B-BF91-14B22C07EF3B}"/>
              </a:ext>
            </a:extLst>
          </p:cNvPr>
          <p:cNvSpPr txBox="1"/>
          <p:nvPr/>
        </p:nvSpPr>
        <p:spPr>
          <a:xfrm>
            <a:off x="4391708" y="2228857"/>
            <a:ext cx="988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Memory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AF503C-A5CA-204B-9760-7C2A2D263CA8}"/>
              </a:ext>
            </a:extLst>
          </p:cNvPr>
          <p:cNvSpPr txBox="1"/>
          <p:nvPr/>
        </p:nvSpPr>
        <p:spPr>
          <a:xfrm>
            <a:off x="4558772" y="3890011"/>
            <a:ext cx="655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= 2</a:t>
            </a:r>
          </a:p>
        </p:txBody>
      </p:sp>
      <p:sp>
        <p:nvSpPr>
          <p:cNvPr id="8" name="Magnetic Disk 7">
            <a:extLst>
              <a:ext uri="{FF2B5EF4-FFF2-40B4-BE49-F238E27FC236}">
                <a16:creationId xmlns:a16="http://schemas.microsoft.com/office/drawing/2014/main" id="{0CDAA224-9239-774A-AB2B-B218AC98F645}"/>
              </a:ext>
            </a:extLst>
          </p:cNvPr>
          <p:cNvSpPr/>
          <p:nvPr/>
        </p:nvSpPr>
        <p:spPr>
          <a:xfrm>
            <a:off x="8232562" y="3126165"/>
            <a:ext cx="1704174" cy="1563881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1EC284E-15F1-8744-AB2A-1A379D9E94B0}"/>
              </a:ext>
            </a:extLst>
          </p:cNvPr>
          <p:cNvSpPr txBox="1"/>
          <p:nvPr/>
        </p:nvSpPr>
        <p:spPr>
          <a:xfrm>
            <a:off x="4558195" y="3520679"/>
            <a:ext cx="655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= 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F438CFB-1B8F-4640-9819-E071028C9B18}"/>
              </a:ext>
            </a:extLst>
          </p:cNvPr>
          <p:cNvSpPr txBox="1"/>
          <p:nvPr/>
        </p:nvSpPr>
        <p:spPr>
          <a:xfrm>
            <a:off x="8636898" y="2682070"/>
            <a:ext cx="895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Storage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92822E-E3CB-F346-AECE-1CD4563D4062}"/>
              </a:ext>
            </a:extLst>
          </p:cNvPr>
          <p:cNvSpPr txBox="1"/>
          <p:nvPr/>
        </p:nvSpPr>
        <p:spPr>
          <a:xfrm>
            <a:off x="8756674" y="3881723"/>
            <a:ext cx="655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 = 1</a:t>
            </a:r>
          </a:p>
        </p:txBody>
      </p:sp>
    </p:spTree>
    <p:extLst>
      <p:ext uri="{BB962C8B-B14F-4D97-AF65-F5344CB8AC3E}">
        <p14:creationId xmlns:p14="http://schemas.microsoft.com/office/powerpoint/2010/main" val="2487421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/>
      <p:bldP spid="14" grpId="0"/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Basic Illustration of the Issue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455407D-8D9F-4DF9-A38C-36A91EDC3B4B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sp>
        <p:nvSpPr>
          <p:cNvPr id="2" name="Right Arrow 1">
            <a:extLst>
              <a:ext uri="{FF2B5EF4-FFF2-40B4-BE49-F238E27FC236}">
                <a16:creationId xmlns:a16="http://schemas.microsoft.com/office/drawing/2014/main" id="{03CFA674-F70B-F241-BD9F-1E02D5360825}"/>
              </a:ext>
            </a:extLst>
          </p:cNvPr>
          <p:cNvSpPr/>
          <p:nvPr/>
        </p:nvSpPr>
        <p:spPr>
          <a:xfrm>
            <a:off x="2187354" y="3391901"/>
            <a:ext cx="1438024" cy="4987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95F666-053F-0D41-8EFE-544781112FB0}"/>
              </a:ext>
            </a:extLst>
          </p:cNvPr>
          <p:cNvSpPr txBox="1"/>
          <p:nvPr/>
        </p:nvSpPr>
        <p:spPr>
          <a:xfrm>
            <a:off x="838200" y="3429000"/>
            <a:ext cx="10951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READ(A)</a:t>
            </a:r>
          </a:p>
          <a:p>
            <a:r>
              <a:rPr lang="en-US" dirty="0"/>
              <a:t>WRITE(A)</a:t>
            </a:r>
          </a:p>
          <a:p>
            <a:r>
              <a:rPr lang="en-US" b="1" dirty="0"/>
              <a:t>COMMIT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AC318A2-464C-0341-9DED-B366044670E7}"/>
              </a:ext>
            </a:extLst>
          </p:cNvPr>
          <p:cNvSpPr/>
          <p:nvPr/>
        </p:nvSpPr>
        <p:spPr>
          <a:xfrm>
            <a:off x="3903405" y="2681435"/>
            <a:ext cx="1965533" cy="2418460"/>
          </a:xfrm>
          <a:prstGeom prst="round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802EC8-B599-764B-BF91-14B22C07EF3B}"/>
              </a:ext>
            </a:extLst>
          </p:cNvPr>
          <p:cNvSpPr txBox="1"/>
          <p:nvPr/>
        </p:nvSpPr>
        <p:spPr>
          <a:xfrm>
            <a:off x="4391708" y="2228857"/>
            <a:ext cx="988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Memory</a:t>
            </a: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779F1D16-42E6-2248-9CEC-4C1F6CEC9DCC}"/>
              </a:ext>
            </a:extLst>
          </p:cNvPr>
          <p:cNvSpPr/>
          <p:nvPr/>
        </p:nvSpPr>
        <p:spPr>
          <a:xfrm>
            <a:off x="6139744" y="3391901"/>
            <a:ext cx="1438024" cy="4987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AF503C-A5CA-204B-9760-7C2A2D263CA8}"/>
              </a:ext>
            </a:extLst>
          </p:cNvPr>
          <p:cNvSpPr txBox="1"/>
          <p:nvPr/>
        </p:nvSpPr>
        <p:spPr>
          <a:xfrm>
            <a:off x="4558772" y="3890011"/>
            <a:ext cx="655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= 2</a:t>
            </a:r>
          </a:p>
        </p:txBody>
      </p:sp>
      <p:sp>
        <p:nvSpPr>
          <p:cNvPr id="8" name="Magnetic Disk 7">
            <a:extLst>
              <a:ext uri="{FF2B5EF4-FFF2-40B4-BE49-F238E27FC236}">
                <a16:creationId xmlns:a16="http://schemas.microsoft.com/office/drawing/2014/main" id="{0CDAA224-9239-774A-AB2B-B218AC98F645}"/>
              </a:ext>
            </a:extLst>
          </p:cNvPr>
          <p:cNvSpPr/>
          <p:nvPr/>
        </p:nvSpPr>
        <p:spPr>
          <a:xfrm>
            <a:off x="8232562" y="3126165"/>
            <a:ext cx="1704174" cy="1563881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F438CFB-1B8F-4640-9819-E071028C9B18}"/>
              </a:ext>
            </a:extLst>
          </p:cNvPr>
          <p:cNvSpPr txBox="1"/>
          <p:nvPr/>
        </p:nvSpPr>
        <p:spPr>
          <a:xfrm>
            <a:off x="8636898" y="2682070"/>
            <a:ext cx="895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Storage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92822E-E3CB-F346-AECE-1CD4563D4062}"/>
              </a:ext>
            </a:extLst>
          </p:cNvPr>
          <p:cNvSpPr txBox="1"/>
          <p:nvPr/>
        </p:nvSpPr>
        <p:spPr>
          <a:xfrm>
            <a:off x="8756674" y="3881723"/>
            <a:ext cx="655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 = 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1BCA009-72C4-6645-BDD7-80E61D89BB53}"/>
              </a:ext>
            </a:extLst>
          </p:cNvPr>
          <p:cNvSpPr txBox="1"/>
          <p:nvPr/>
        </p:nvSpPr>
        <p:spPr>
          <a:xfrm>
            <a:off x="8756674" y="3890011"/>
            <a:ext cx="655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 = 2</a:t>
            </a:r>
          </a:p>
        </p:txBody>
      </p:sp>
    </p:spTree>
    <p:extLst>
      <p:ext uri="{BB962C8B-B14F-4D97-AF65-F5344CB8AC3E}">
        <p14:creationId xmlns:p14="http://schemas.microsoft.com/office/powerpoint/2010/main" val="3943526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  <p:bldP spid="1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Basic Illustration of the Issue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455407D-8D9F-4DF9-A38C-36A91EDC3B4B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sp>
        <p:nvSpPr>
          <p:cNvPr id="2" name="Right Arrow 1">
            <a:extLst>
              <a:ext uri="{FF2B5EF4-FFF2-40B4-BE49-F238E27FC236}">
                <a16:creationId xmlns:a16="http://schemas.microsoft.com/office/drawing/2014/main" id="{03CFA674-F70B-F241-BD9F-1E02D5360825}"/>
              </a:ext>
            </a:extLst>
          </p:cNvPr>
          <p:cNvSpPr/>
          <p:nvPr/>
        </p:nvSpPr>
        <p:spPr>
          <a:xfrm>
            <a:off x="2187354" y="3391901"/>
            <a:ext cx="1438024" cy="4987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95F666-053F-0D41-8EFE-544781112FB0}"/>
              </a:ext>
            </a:extLst>
          </p:cNvPr>
          <p:cNvSpPr txBox="1"/>
          <p:nvPr/>
        </p:nvSpPr>
        <p:spPr>
          <a:xfrm>
            <a:off x="838200" y="3429000"/>
            <a:ext cx="10951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READ(A)</a:t>
            </a:r>
          </a:p>
          <a:p>
            <a:r>
              <a:rPr lang="en-US" dirty="0"/>
              <a:t>WRITE(A)</a:t>
            </a:r>
          </a:p>
          <a:p>
            <a:r>
              <a:rPr lang="en-US" b="1" dirty="0"/>
              <a:t>COMMIT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AC318A2-464C-0341-9DED-B366044670E7}"/>
              </a:ext>
            </a:extLst>
          </p:cNvPr>
          <p:cNvSpPr/>
          <p:nvPr/>
        </p:nvSpPr>
        <p:spPr>
          <a:xfrm>
            <a:off x="3903405" y="2681435"/>
            <a:ext cx="1965533" cy="2418460"/>
          </a:xfrm>
          <a:prstGeom prst="round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802EC8-B599-764B-BF91-14B22C07EF3B}"/>
              </a:ext>
            </a:extLst>
          </p:cNvPr>
          <p:cNvSpPr txBox="1"/>
          <p:nvPr/>
        </p:nvSpPr>
        <p:spPr>
          <a:xfrm>
            <a:off x="4391708" y="2228857"/>
            <a:ext cx="988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Memory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AF503C-A5CA-204B-9760-7C2A2D263CA8}"/>
              </a:ext>
            </a:extLst>
          </p:cNvPr>
          <p:cNvSpPr txBox="1"/>
          <p:nvPr/>
        </p:nvSpPr>
        <p:spPr>
          <a:xfrm>
            <a:off x="4558772" y="3890011"/>
            <a:ext cx="655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= 2</a:t>
            </a:r>
          </a:p>
        </p:txBody>
      </p:sp>
      <p:sp>
        <p:nvSpPr>
          <p:cNvPr id="8" name="Magnetic Disk 7">
            <a:extLst>
              <a:ext uri="{FF2B5EF4-FFF2-40B4-BE49-F238E27FC236}">
                <a16:creationId xmlns:a16="http://schemas.microsoft.com/office/drawing/2014/main" id="{0CDAA224-9239-774A-AB2B-B218AC98F645}"/>
              </a:ext>
            </a:extLst>
          </p:cNvPr>
          <p:cNvSpPr/>
          <p:nvPr/>
        </p:nvSpPr>
        <p:spPr>
          <a:xfrm>
            <a:off x="8232562" y="3126165"/>
            <a:ext cx="1704174" cy="1563881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1EC284E-15F1-8744-AB2A-1A379D9E94B0}"/>
              </a:ext>
            </a:extLst>
          </p:cNvPr>
          <p:cNvSpPr txBox="1"/>
          <p:nvPr/>
        </p:nvSpPr>
        <p:spPr>
          <a:xfrm>
            <a:off x="4558195" y="3520679"/>
            <a:ext cx="655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= 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F438CFB-1B8F-4640-9819-E071028C9B18}"/>
              </a:ext>
            </a:extLst>
          </p:cNvPr>
          <p:cNvSpPr txBox="1"/>
          <p:nvPr/>
        </p:nvSpPr>
        <p:spPr>
          <a:xfrm>
            <a:off x="8636898" y="2682070"/>
            <a:ext cx="895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Storage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92822E-E3CB-F346-AECE-1CD4563D4062}"/>
              </a:ext>
            </a:extLst>
          </p:cNvPr>
          <p:cNvSpPr txBox="1"/>
          <p:nvPr/>
        </p:nvSpPr>
        <p:spPr>
          <a:xfrm>
            <a:off x="8756674" y="3881723"/>
            <a:ext cx="655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 = 1</a:t>
            </a:r>
          </a:p>
        </p:txBody>
      </p:sp>
      <p:sp>
        <p:nvSpPr>
          <p:cNvPr id="11" name="Lightning Bolt 10">
            <a:extLst>
              <a:ext uri="{FF2B5EF4-FFF2-40B4-BE49-F238E27FC236}">
                <a16:creationId xmlns:a16="http://schemas.microsoft.com/office/drawing/2014/main" id="{C14BB524-0CDE-DB4E-B6B8-08C72843122A}"/>
              </a:ext>
            </a:extLst>
          </p:cNvPr>
          <p:cNvSpPr/>
          <p:nvPr/>
        </p:nvSpPr>
        <p:spPr>
          <a:xfrm>
            <a:off x="3504849" y="2060020"/>
            <a:ext cx="1357795" cy="1533979"/>
          </a:xfrm>
          <a:prstGeom prst="lightningBol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872BC8E-D1AD-0846-A287-F9EC961225F0}"/>
              </a:ext>
            </a:extLst>
          </p:cNvPr>
          <p:cNvSpPr txBox="1"/>
          <p:nvPr/>
        </p:nvSpPr>
        <p:spPr>
          <a:xfrm>
            <a:off x="3700942" y="5395907"/>
            <a:ext cx="2189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What do we do now?</a:t>
            </a:r>
          </a:p>
        </p:txBody>
      </p:sp>
    </p:spTree>
    <p:extLst>
      <p:ext uri="{BB962C8B-B14F-4D97-AF65-F5344CB8AC3E}">
        <p14:creationId xmlns:p14="http://schemas.microsoft.com/office/powerpoint/2010/main" val="130177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/>
      <p:bldP spid="14" grpId="0"/>
      <p:bldP spid="11" grpId="0" animBg="1"/>
      <p:bldP spid="1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3186</TotalTime>
  <Words>2468</Words>
  <Application>Microsoft Macintosh PowerPoint</Application>
  <PresentationFormat>Widescreen</PresentationFormat>
  <Paragraphs>389</Paragraphs>
  <Slides>64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72" baseType="lpstr">
      <vt:lpstr>Arial</vt:lpstr>
      <vt:lpstr>Calibri</vt:lpstr>
      <vt:lpstr>Calibri Light</vt:lpstr>
      <vt:lpstr>Consolas</vt:lpstr>
      <vt:lpstr>Courier</vt:lpstr>
      <vt:lpstr>Futura Medium</vt:lpstr>
      <vt:lpstr>Garamond</vt:lpstr>
      <vt:lpstr>Office Theme</vt:lpstr>
      <vt:lpstr>DB Connectivity</vt:lpstr>
      <vt:lpstr>Updates and Announcements</vt:lpstr>
      <vt:lpstr>Overview</vt:lpstr>
      <vt:lpstr>Database Recovery Management </vt:lpstr>
      <vt:lpstr>Basic Illustration of the Issue</vt:lpstr>
      <vt:lpstr>Basic Illustration of the Issue</vt:lpstr>
      <vt:lpstr>Basic Illustration of the Issue</vt:lpstr>
      <vt:lpstr>Basic Illustration of the Issue</vt:lpstr>
      <vt:lpstr>Basic Illustration of the Issue</vt:lpstr>
      <vt:lpstr>Types of Failures</vt:lpstr>
      <vt:lpstr>Recovery Concepts</vt:lpstr>
      <vt:lpstr>PowerPoint Presentation</vt:lpstr>
      <vt:lpstr>Recovery Procedures</vt:lpstr>
      <vt:lpstr>The Transaction Log</vt:lpstr>
      <vt:lpstr>MYSQL-BIN-0000 (Example)</vt:lpstr>
      <vt:lpstr>Transaction Recovery </vt:lpstr>
      <vt:lpstr>Database Connectivity and Architecture</vt:lpstr>
      <vt:lpstr>What is Database Connectivity?</vt:lpstr>
      <vt:lpstr>What is Database Connectivity?</vt:lpstr>
      <vt:lpstr>Database Connectivity Software</vt:lpstr>
      <vt:lpstr>Database Connectivity Software</vt:lpstr>
      <vt:lpstr>PowerPoint Presentation</vt:lpstr>
      <vt:lpstr>Native SQL Connectivity</vt:lpstr>
      <vt:lpstr>Java Database Connectivity (JDBC)</vt:lpstr>
      <vt:lpstr>PowerPoint Presentation</vt:lpstr>
      <vt:lpstr>Web Client – Server Architecture</vt:lpstr>
      <vt:lpstr>PowerPoint Presentation</vt:lpstr>
      <vt:lpstr>PowerPoint Presentation</vt:lpstr>
      <vt:lpstr>Web Client – Server Architecture</vt:lpstr>
      <vt:lpstr>Web Client – Server Architecture</vt:lpstr>
      <vt:lpstr>Web Client – Server Architecture</vt:lpstr>
      <vt:lpstr>PowerPoint Presentation</vt:lpstr>
      <vt:lpstr>PowerPoint Presentation</vt:lpstr>
      <vt:lpstr>Brief History of Client-Server Architecture</vt:lpstr>
      <vt:lpstr>Brief History of Client-Server Architecture</vt:lpstr>
      <vt:lpstr>PowerPoint Presentation</vt:lpstr>
      <vt:lpstr>PowerPoint Presentation</vt:lpstr>
      <vt:lpstr>Considerations for Internet Services</vt:lpstr>
      <vt:lpstr>Representational State Transfer (REST)</vt:lpstr>
      <vt:lpstr>Representational State Transfer (REST)</vt:lpstr>
      <vt:lpstr>Representational State Transfer (REST)</vt:lpstr>
      <vt:lpstr>What is the Cloud?</vt:lpstr>
      <vt:lpstr>What is the Cloud?</vt:lpstr>
      <vt:lpstr>What is the Cloud?</vt:lpstr>
      <vt:lpstr>Cloud Scope</vt:lpstr>
      <vt:lpstr>PowerPoint Presentation</vt:lpstr>
      <vt:lpstr>Relevance to Databases? </vt:lpstr>
      <vt:lpstr>Switching Gears to Literal Connections</vt:lpstr>
      <vt:lpstr>Database Cursors</vt:lpstr>
      <vt:lpstr>Database Session</vt:lpstr>
      <vt:lpstr>Java MySQL Connector (JDBC)</vt:lpstr>
      <vt:lpstr>Python MySQL Connector</vt:lpstr>
      <vt:lpstr>Java Graphical User Interfaces</vt:lpstr>
      <vt:lpstr>Python Graphical User Interfaces</vt:lpstr>
      <vt:lpstr>Object Relational Mapping (ORM)</vt:lpstr>
      <vt:lpstr>SQLAlchemy Example</vt:lpstr>
      <vt:lpstr>SQLAlchemy Example</vt:lpstr>
      <vt:lpstr>SQLAlchemy Example</vt:lpstr>
      <vt:lpstr>SQLAlchemy Example</vt:lpstr>
      <vt:lpstr>JetBrains IDEs</vt:lpstr>
      <vt:lpstr>Database Security</vt:lpstr>
      <vt:lpstr>MySQL Database Security</vt:lpstr>
      <vt:lpstr>Mysql.User</vt:lpstr>
      <vt:lpstr>GRANT and REVOKE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DB Connectivity</dc:title>
  <dc:creator>Kaltman, Eric</dc:creator>
  <cp:lastModifiedBy>Kaltman, Eric</cp:lastModifiedBy>
  <cp:revision>165</cp:revision>
  <dcterms:created xsi:type="dcterms:W3CDTF">2019-11-01T17:28:07Z</dcterms:created>
  <dcterms:modified xsi:type="dcterms:W3CDTF">2021-03-29T00:46:28Z</dcterms:modified>
</cp:coreProperties>
</file>